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4.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5.xml" ContentType="application/vnd.openxmlformats-officedocument.presentationml.tags+xml"/>
  <Override PartName="/ppt/notesSlides/notesSlide47.xml" ContentType="application/vnd.openxmlformats-officedocument.presentationml.notesSlide+xml"/>
  <Override PartName="/ppt/tags/tag16.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326" r:id="rId2"/>
    <p:sldId id="798" r:id="rId3"/>
    <p:sldId id="337" r:id="rId4"/>
    <p:sldId id="424" r:id="rId5"/>
    <p:sldId id="441" r:id="rId6"/>
    <p:sldId id="601" r:id="rId7"/>
    <p:sldId id="602" r:id="rId8"/>
    <p:sldId id="603" r:id="rId9"/>
    <p:sldId id="604" r:id="rId10"/>
    <p:sldId id="605" r:id="rId11"/>
    <p:sldId id="606" r:id="rId12"/>
    <p:sldId id="607" r:id="rId13"/>
    <p:sldId id="797" r:id="rId14"/>
    <p:sldId id="608" r:id="rId15"/>
    <p:sldId id="573" r:id="rId16"/>
    <p:sldId id="574" r:id="rId17"/>
    <p:sldId id="611" r:id="rId18"/>
    <p:sldId id="609" r:id="rId19"/>
    <p:sldId id="612" r:id="rId20"/>
    <p:sldId id="613" r:id="rId21"/>
    <p:sldId id="614" r:id="rId22"/>
    <p:sldId id="610" r:id="rId23"/>
    <p:sldId id="616" r:id="rId24"/>
    <p:sldId id="615" r:id="rId25"/>
    <p:sldId id="617" r:id="rId26"/>
    <p:sldId id="575" r:id="rId27"/>
    <p:sldId id="576" r:id="rId28"/>
    <p:sldId id="618" r:id="rId29"/>
    <p:sldId id="620" r:id="rId30"/>
    <p:sldId id="619" r:id="rId31"/>
    <p:sldId id="621" r:id="rId32"/>
    <p:sldId id="622" r:id="rId33"/>
    <p:sldId id="470" r:id="rId34"/>
    <p:sldId id="578" r:id="rId35"/>
    <p:sldId id="579" r:id="rId36"/>
    <p:sldId id="623" r:id="rId37"/>
    <p:sldId id="624" r:id="rId38"/>
    <p:sldId id="580" r:id="rId39"/>
    <p:sldId id="585" r:id="rId40"/>
    <p:sldId id="625" r:id="rId41"/>
    <p:sldId id="586" r:id="rId42"/>
    <p:sldId id="587" r:id="rId43"/>
    <p:sldId id="626" r:id="rId44"/>
    <p:sldId id="627" r:id="rId45"/>
    <p:sldId id="588" r:id="rId46"/>
    <p:sldId id="628" r:id="rId47"/>
    <p:sldId id="629" r:id="rId48"/>
    <p:sldId id="799" r:id="rId49"/>
    <p:sldId id="303" r:id="rId50"/>
    <p:sldId id="800" r:id="rId51"/>
    <p:sldId id="305" r:id="rId52"/>
    <p:sldId id="801" r:id="rId53"/>
  </p:sldIdLst>
  <p:sldSz cx="9144000" cy="5715000" type="screen16x10"/>
  <p:notesSz cx="6797675" cy="9926638"/>
  <p:custDataLst>
    <p:tags r:id="rId5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961" userDrawn="1">
          <p15:clr>
            <a:srgbClr val="A4A3A4"/>
          </p15:clr>
        </p15:guide>
        <p15:guide id="4" orient="horz" pos="1777" userDrawn="1">
          <p15:clr>
            <a:srgbClr val="A4A3A4"/>
          </p15:clr>
        </p15:guide>
        <p15:guide id="5" orient="horz" pos="173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211"/>
    <a:srgbClr val="EE4639"/>
    <a:srgbClr val="808799"/>
    <a:srgbClr val="00B1C2"/>
    <a:srgbClr val="FE7828"/>
    <a:srgbClr val="FBFBFD"/>
    <a:srgbClr val="D1EFF4"/>
    <a:srgbClr val="F1F3F2"/>
    <a:srgbClr val="7150A0"/>
    <a:srgbClr val="FFD8D4"/>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25" autoAdjust="0"/>
    <p:restoredTop sz="95292" autoAdjust="0"/>
  </p:normalViewPr>
  <p:slideViewPr>
    <p:cSldViewPr snapToGrid="0" snapToObjects="1" showGuides="1">
      <p:cViewPr varScale="1">
        <p:scale>
          <a:sx n="130" d="100"/>
          <a:sy n="130" d="100"/>
        </p:scale>
        <p:origin x="1608" y="120"/>
      </p:cViewPr>
      <p:guideLst>
        <p:guide pos="2880"/>
        <p:guide orient="horz" pos="961"/>
        <p:guide orient="horz" pos="1777"/>
        <p:guide orient="horz" pos="1732"/>
      </p:guideLst>
    </p:cSldViewPr>
  </p:slideViewPr>
  <p:notesTextViewPr>
    <p:cViewPr>
      <p:scale>
        <a:sx n="3" d="2"/>
        <a:sy n="3" d="2"/>
      </p:scale>
      <p:origin x="0" y="0"/>
    </p:cViewPr>
  </p:notesTextViewPr>
  <p:sorterViewPr>
    <p:cViewPr>
      <p:scale>
        <a:sx n="1" d="1"/>
        <a:sy n="1" d="1"/>
      </p:scale>
      <p:origin x="0" y="0"/>
    </p:cViewPr>
  </p:sorterViewPr>
  <p:notesViewPr>
    <p:cSldViewPr snapToGrid="0" snapToObjects="1">
      <p:cViewPr varScale="1">
        <p:scale>
          <a:sx n="46" d="100"/>
          <a:sy n="46" d="100"/>
        </p:scale>
        <p:origin x="298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1932DC7-834F-6148-86AF-F72164F7FFC1}" type="datetimeFigureOut">
              <a:rPr lang="es-ES" smtClean="0"/>
              <a:t>09/08/2024</a:t>
            </a:fld>
            <a:endParaRPr lang="es-ES"/>
          </a:p>
        </p:txBody>
      </p:sp>
      <p:sp>
        <p:nvSpPr>
          <p:cNvPr id="4" name="Marcador de pie de página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6CEA6FD5-E31A-6D44-BE80-5A94AC694FC0}" type="slidenum">
              <a:rPr lang="es-ES" smtClean="0"/>
              <a:t>‹Nº›</a:t>
            </a:fld>
            <a:endParaRPr lang="es-ES"/>
          </a:p>
        </p:txBody>
      </p:sp>
    </p:spTree>
    <p:extLst>
      <p:ext uri="{BB962C8B-B14F-4D97-AF65-F5344CB8AC3E}">
        <p14:creationId xmlns:p14="http://schemas.microsoft.com/office/powerpoint/2010/main" val="342651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fld id="{FFDF1720-AE80-4069-8D89-2C76E8AFD874}" type="datetimeFigureOut">
              <a:rPr lang="es-PE" smtClean="0"/>
              <a:t>9/08/2024</a:t>
            </a:fld>
            <a:endParaRPr lang="es-PE"/>
          </a:p>
        </p:txBody>
      </p:sp>
      <p:sp>
        <p:nvSpPr>
          <p:cNvPr id="4" name="Marcador de imagen de diapositiva 3"/>
          <p:cNvSpPr>
            <a:spLocks noGrp="1" noRot="1" noChangeAspect="1"/>
          </p:cNvSpPr>
          <p:nvPr>
            <p:ph type="sldImg" idx="2"/>
          </p:nvPr>
        </p:nvSpPr>
        <p:spPr>
          <a:xfrm>
            <a:off x="719138" y="1241425"/>
            <a:ext cx="5359400" cy="3349625"/>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56700CA-E45F-416D-B659-25554F846B43}" type="slidenum">
              <a:rPr lang="es-PE" smtClean="0"/>
              <a:t>‹Nº›</a:t>
            </a:fld>
            <a:endParaRPr lang="es-PE"/>
          </a:p>
        </p:txBody>
      </p:sp>
    </p:spTree>
    <p:extLst>
      <p:ext uri="{BB962C8B-B14F-4D97-AF65-F5344CB8AC3E}">
        <p14:creationId xmlns:p14="http://schemas.microsoft.com/office/powerpoint/2010/main" val="12485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a:t>
            </a:fld>
            <a:endParaRPr lang="es-PE"/>
          </a:p>
        </p:txBody>
      </p:sp>
    </p:spTree>
    <p:extLst>
      <p:ext uri="{BB962C8B-B14F-4D97-AF65-F5344CB8AC3E}">
        <p14:creationId xmlns:p14="http://schemas.microsoft.com/office/powerpoint/2010/main" val="113846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212258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4083923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ctr" eaLnBrk="1" hangingPunct="1">
              <a:buFontTx/>
              <a:buNone/>
            </a:pPr>
            <a:endParaRPr lang="es-PE" altLang="es-PE" sz="1200" b="1" i="0" dirty="0"/>
          </a:p>
          <a:p>
            <a:pPr algn="ctr" eaLnBrk="1" hangingPunct="1">
              <a:buFontTx/>
              <a:buNone/>
            </a:pPr>
            <a:r>
              <a:rPr lang="es-PE" altLang="es-PE" sz="1200" b="1" i="0" dirty="0"/>
              <a:t>Indicadores de Transporte  </a:t>
            </a:r>
          </a:p>
          <a:p>
            <a:pPr algn="ctr" eaLnBrk="1" hangingPunct="1">
              <a:buFontTx/>
              <a:buNone/>
            </a:pPr>
            <a:endParaRPr lang="es-PE" altLang="es-PE" sz="1200" b="1" i="0" dirty="0"/>
          </a:p>
          <a:p>
            <a:pPr algn="l" eaLnBrk="1" hangingPunct="1">
              <a:buFontTx/>
              <a:buNone/>
            </a:pPr>
            <a:r>
              <a:rPr lang="es-PE" altLang="es-PE" sz="1200" b="1" i="0" dirty="0"/>
              <a:t>El Primer Indicador de Precio por Tonelada transportada:   </a:t>
            </a:r>
            <a:r>
              <a:rPr lang="es-PE" altLang="es-PE" sz="1200" b="0" i="0" dirty="0"/>
              <a:t>se puede observar que el precio que cobra por tonelada una empresa de transportes contratada (Outsourcing) es 280.00 soles  y el precio por tonelada transportada con camiones propios es 300.00 soles, observando el indicador el ahorro que se genera si se terceriza este transporte significa un 6.66 %.</a:t>
            </a:r>
          </a:p>
          <a:p>
            <a:pPr algn="l" eaLnBrk="1" hangingPunct="1">
              <a:buFontTx/>
              <a:buNone/>
            </a:pPr>
            <a:endParaRPr lang="es-PE" altLang="es-PE" sz="1200" b="0" i="0" dirty="0"/>
          </a:p>
          <a:p>
            <a:pPr algn="l" eaLnBrk="1" hangingPunct="1">
              <a:buFontTx/>
              <a:buNone/>
            </a:pPr>
            <a:r>
              <a:rPr lang="es-PE" altLang="es-PE" sz="1200" b="1" i="0" dirty="0"/>
              <a:t>En el Segundo Indicador Capacidad de Transporte :</a:t>
            </a:r>
            <a:r>
              <a:rPr lang="es-PE" altLang="es-PE" sz="1200" b="0" i="0" dirty="0"/>
              <a:t> se puede observar que la empresa de transporte (Outsourcing) tiene una capacidad de transporte máxima de 400,000 Toneladas y la empresa propia tiene una capacidad máxima de 300,000 toneladas, si se observa el indicador de la empresa de terceros tiene 33.00 % mayor capacidad de transporte y podría servir cuando aumentan las ventas y hay que entregar mayor cantidad de mercadería a los clientes.  </a:t>
            </a:r>
          </a:p>
          <a:p>
            <a:pPr algn="l" eaLnBrk="1" hangingPunct="1">
              <a:buFontTx/>
              <a:buNone/>
            </a:pPr>
            <a:endParaRPr lang="es-PE" altLang="es-PE" sz="1200" b="0" i="0" dirty="0"/>
          </a:p>
          <a:p>
            <a:pPr algn="l" eaLnBrk="1" hangingPunct="1">
              <a:buFontTx/>
              <a:buNone/>
            </a:pPr>
            <a:r>
              <a:rPr lang="es-PE" altLang="es-PE" sz="1200" b="1" i="0" dirty="0"/>
              <a:t>En este Tercer Indicador Tiempo promedio de despacho: </a:t>
            </a:r>
            <a:r>
              <a:rPr lang="es-PE" altLang="es-PE" sz="1200" b="0" i="0" dirty="0"/>
              <a:t>se puede observar que la empresa contratada (Outsourcing) se demora en hacer despachos en promedio 2 horas y nuestra empresa se demora 2.5 horas, si se ve el indicador, la empresa contratada es más eficiente en tiempo de entrega en un 20 %. </a:t>
            </a:r>
            <a:endParaRPr lang="es-PE" altLang="es-PE" sz="1200" b="0" i="1" dirty="0"/>
          </a:p>
          <a:p>
            <a:pPr algn="l" eaLnBrk="1" hangingPunct="1">
              <a:buFontTx/>
              <a:buNone/>
            </a:pPr>
            <a:endParaRPr lang="es-PE" altLang="es-PE" sz="1200" i="0" dirty="0"/>
          </a:p>
          <a:p>
            <a:endParaRPr lang="es-PE" altLang="es-PE" sz="1200" b="0" i="1"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126648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2947988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1437431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792349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Los costos de la cadena de suministros están en el costo de los bienes vendidos (compras y producción) y en varios de los costos indirectos.</a:t>
            </a:r>
          </a:p>
          <a:p>
            <a:r>
              <a:rPr lang="es-PE" dirty="0">
                <a:latin typeface="Arial" panose="020B0604020202020204" pitchFamily="34" charset="0"/>
                <a:cs typeface="Arial" panose="020B0604020202020204" pitchFamily="34" charset="0"/>
              </a:rPr>
              <a:t>https://www.zendesk.com.mx/blog/que-es-el-roi/</a:t>
            </a:r>
            <a:endParaRPr lang="es-ES"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1417823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2489031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1786526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666806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a:t>
            </a:fld>
            <a:endParaRPr lang="es-PE"/>
          </a:p>
        </p:txBody>
      </p:sp>
    </p:spTree>
    <p:extLst>
      <p:ext uri="{BB962C8B-B14F-4D97-AF65-F5344CB8AC3E}">
        <p14:creationId xmlns:p14="http://schemas.microsoft.com/office/powerpoint/2010/main" val="614306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latin typeface="Arial" panose="020B0604020202020204" pitchFamily="34" charset="0"/>
                <a:cs typeface="Arial" panose="020B0604020202020204" pitchFamily="34" charset="0"/>
              </a:rPr>
              <a:t>https://wautechnologies.com/noticias/calcular-y-optimizar-eficiencia-de-produccion/</a:t>
            </a: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2867545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1195888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2664314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554529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246835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26</a:t>
            </a:fld>
            <a:endParaRPr lang="es-PE"/>
          </a:p>
        </p:txBody>
      </p:sp>
    </p:spTree>
    <p:extLst>
      <p:ext uri="{BB962C8B-B14F-4D97-AF65-F5344CB8AC3E}">
        <p14:creationId xmlns:p14="http://schemas.microsoft.com/office/powerpoint/2010/main" val="3038937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200954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1259367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571272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159586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2592098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1930494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latin typeface="Arial" panose="020B0604020202020204" pitchFamily="34" charset="0"/>
                <a:cs typeface="Arial" panose="020B0604020202020204" pitchFamily="34" charset="0"/>
              </a:rPr>
              <a:t>Es una frase muy popular relacionada con las mediciones y documentación. </a:t>
            </a: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425194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34</a:t>
            </a:fld>
            <a:endParaRPr lang="es-PE"/>
          </a:p>
        </p:txBody>
      </p:sp>
    </p:spTree>
    <p:extLst>
      <p:ext uri="{BB962C8B-B14F-4D97-AF65-F5344CB8AC3E}">
        <p14:creationId xmlns:p14="http://schemas.microsoft.com/office/powerpoint/2010/main" val="2743267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a:p>
        </p:txBody>
      </p:sp>
    </p:spTree>
    <p:extLst>
      <p:ext uri="{BB962C8B-B14F-4D97-AF65-F5344CB8AC3E}">
        <p14:creationId xmlns:p14="http://schemas.microsoft.com/office/powerpoint/2010/main" val="2692794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Al calcular la desviación estándar el resultado es 1023.65 y el promedio es 2793 cajas. Se puede decir que hay mucha variación con respecto al promedio.</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36</a:t>
            </a:fld>
            <a:endParaRPr lang="es-PE"/>
          </a:p>
        </p:txBody>
      </p:sp>
    </p:spTree>
    <p:extLst>
      <p:ext uri="{BB962C8B-B14F-4D97-AF65-F5344CB8AC3E}">
        <p14:creationId xmlns:p14="http://schemas.microsoft.com/office/powerpoint/2010/main" val="4243845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mn-lt"/>
                <a:cs typeface="Arial" panose="020B0604020202020204" pitchFamily="34" charset="0"/>
              </a:rPr>
              <a:t>Desviación estándar</a:t>
            </a:r>
            <a:r>
              <a:rPr lang="es-ES" b="1" dirty="0">
                <a:latin typeface="+mn-lt"/>
                <a:cs typeface="Arial" panose="020B0604020202020204" pitchFamily="34" charset="0"/>
              </a:rPr>
              <a:t> muestral</a:t>
            </a:r>
            <a:r>
              <a:rPr lang="es-ES" dirty="0">
                <a:latin typeface="+mn-lt"/>
                <a:cs typeface="Arial" panose="020B0604020202020204" pitchFamily="34" charset="0"/>
              </a:rPr>
              <a:t>, nunca poblacional. </a:t>
            </a:r>
            <a:endParaRPr lang="es-PE"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37</a:t>
            </a:fld>
            <a:endParaRPr lang="es-PE"/>
          </a:p>
        </p:txBody>
      </p:sp>
    </p:spTree>
    <p:extLst>
      <p:ext uri="{BB962C8B-B14F-4D97-AF65-F5344CB8AC3E}">
        <p14:creationId xmlns:p14="http://schemas.microsoft.com/office/powerpoint/2010/main" val="3190354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38</a:t>
            </a:fld>
            <a:endParaRPr lang="es-PE"/>
          </a:p>
        </p:txBody>
      </p:sp>
    </p:spTree>
    <p:extLst>
      <p:ext uri="{BB962C8B-B14F-4D97-AF65-F5344CB8AC3E}">
        <p14:creationId xmlns:p14="http://schemas.microsoft.com/office/powerpoint/2010/main" val="1477936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39</a:t>
            </a:fld>
            <a:endParaRPr lang="es-PE"/>
          </a:p>
        </p:txBody>
      </p:sp>
    </p:spTree>
    <p:extLst>
      <p:ext uri="{BB962C8B-B14F-4D97-AF65-F5344CB8AC3E}">
        <p14:creationId xmlns:p14="http://schemas.microsoft.com/office/powerpoint/2010/main" val="1975452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mn-lt"/>
                <a:cs typeface="Arial" panose="020B0604020202020204" pitchFamily="34" charset="0"/>
              </a:rPr>
              <a:t>La evidencia de la causa raíz principal la ofrece la causa que tenga mayor cantidad de incidencias o impacto en el problema.</a:t>
            </a:r>
            <a:endParaRPr lang="es-PE"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40</a:t>
            </a:fld>
            <a:endParaRPr lang="es-PE"/>
          </a:p>
        </p:txBody>
      </p:sp>
    </p:spTree>
    <p:extLst>
      <p:ext uri="{BB962C8B-B14F-4D97-AF65-F5344CB8AC3E}">
        <p14:creationId xmlns:p14="http://schemas.microsoft.com/office/powerpoint/2010/main" val="3494032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050" dirty="0">
                <a:latin typeface="+mn-lt"/>
                <a:cs typeface="Arial" panose="020B0604020202020204" pitchFamily="34" charset="0"/>
              </a:rPr>
              <a:t>¿Cuánto tiempo dura el </a:t>
            </a:r>
            <a:r>
              <a:rPr lang="es-ES" sz="1050" i="1" dirty="0">
                <a:latin typeface="+mn-lt"/>
                <a:cs typeface="Arial" panose="020B0604020202020204" pitchFamily="34" charset="0"/>
              </a:rPr>
              <a:t>lead time </a:t>
            </a:r>
            <a:r>
              <a:rPr lang="es-ES" sz="1050" dirty="0">
                <a:latin typeface="+mn-lt"/>
                <a:cs typeface="Arial" panose="020B0604020202020204" pitchFamily="34" charset="0"/>
              </a:rPr>
              <a:t>a los clientes?, ¿cuántas unidades transporta un camión?, ¿cuánto valor lleva la carga?</a:t>
            </a:r>
            <a:endParaRPr lang="es-PE" sz="1050"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3583363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41</a:t>
            </a:fld>
            <a:endParaRPr lang="es-PE"/>
          </a:p>
        </p:txBody>
      </p:sp>
    </p:spTree>
    <p:extLst>
      <p:ext uri="{BB962C8B-B14F-4D97-AF65-F5344CB8AC3E}">
        <p14:creationId xmlns:p14="http://schemas.microsoft.com/office/powerpoint/2010/main" val="3986374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42</a:t>
            </a:fld>
            <a:endParaRPr lang="es-PE"/>
          </a:p>
        </p:txBody>
      </p:sp>
    </p:spTree>
    <p:extLst>
      <p:ext uri="{BB962C8B-B14F-4D97-AF65-F5344CB8AC3E}">
        <p14:creationId xmlns:p14="http://schemas.microsoft.com/office/powerpoint/2010/main" val="26660365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43</a:t>
            </a:fld>
            <a:endParaRPr lang="es-PE"/>
          </a:p>
        </p:txBody>
      </p:sp>
    </p:spTree>
    <p:extLst>
      <p:ext uri="{BB962C8B-B14F-4D97-AF65-F5344CB8AC3E}">
        <p14:creationId xmlns:p14="http://schemas.microsoft.com/office/powerpoint/2010/main" val="1757421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44</a:t>
            </a:fld>
            <a:endParaRPr lang="es-PE"/>
          </a:p>
        </p:txBody>
      </p:sp>
    </p:spTree>
    <p:extLst>
      <p:ext uri="{BB962C8B-B14F-4D97-AF65-F5344CB8AC3E}">
        <p14:creationId xmlns:p14="http://schemas.microsoft.com/office/powerpoint/2010/main" val="3881104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45</a:t>
            </a:fld>
            <a:endParaRPr lang="es-PE"/>
          </a:p>
        </p:txBody>
      </p:sp>
    </p:spTree>
    <p:extLst>
      <p:ext uri="{BB962C8B-B14F-4D97-AF65-F5344CB8AC3E}">
        <p14:creationId xmlns:p14="http://schemas.microsoft.com/office/powerpoint/2010/main" val="2890217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46</a:t>
            </a:fld>
            <a:endParaRPr lang="es-PE"/>
          </a:p>
        </p:txBody>
      </p:sp>
    </p:spTree>
    <p:extLst>
      <p:ext uri="{BB962C8B-B14F-4D97-AF65-F5344CB8AC3E}">
        <p14:creationId xmlns:p14="http://schemas.microsoft.com/office/powerpoint/2010/main" val="3610142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47</a:t>
            </a:fld>
            <a:endParaRPr lang="es-PE"/>
          </a:p>
        </p:txBody>
      </p:sp>
    </p:spTree>
    <p:extLst>
      <p:ext uri="{BB962C8B-B14F-4D97-AF65-F5344CB8AC3E}">
        <p14:creationId xmlns:p14="http://schemas.microsoft.com/office/powerpoint/2010/main" val="14559618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pPr marL="228600" indent="-228600" rtl="0">
              <a:buFont typeface="+mj-lt"/>
              <a:buAutoNum type="arabicPeriod"/>
            </a:pPr>
            <a:endParaRPr lang="es-PE" sz="1200" b="0" dirty="0">
              <a:effectLst/>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49</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s-PE" sz="1200" kern="1200" dirty="0">
                <a:solidFill>
                  <a:schemeClr val="tx1"/>
                </a:solidFill>
                <a:effectLst/>
                <a:latin typeface="Arial" panose="020B0604020202020204" pitchFamily="34" charset="0"/>
                <a:ea typeface="+mn-ea"/>
                <a:cs typeface="Arial" panose="020B0604020202020204" pitchFamily="34" charset="0"/>
              </a:rPr>
              <a:t> </a:t>
            </a:r>
          </a:p>
          <a:p>
            <a:endParaRPr lang="es-PE" sz="12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51</a:t>
            </a:fld>
            <a:endParaRPr lang="es-PE"/>
          </a:p>
        </p:txBody>
      </p:sp>
    </p:spTree>
    <p:extLst>
      <p:ext uri="{BB962C8B-B14F-4D97-AF65-F5344CB8AC3E}">
        <p14:creationId xmlns:p14="http://schemas.microsoft.com/office/powerpoint/2010/main" val="1849043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a:t>
            </a:fld>
            <a:endParaRPr lang="es-PE"/>
          </a:p>
        </p:txBody>
      </p:sp>
    </p:spTree>
    <p:extLst>
      <p:ext uri="{BB962C8B-B14F-4D97-AF65-F5344CB8AC3E}">
        <p14:creationId xmlns:p14="http://schemas.microsoft.com/office/powerpoint/2010/main" val="4133003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7</a:t>
            </a:fld>
            <a:endParaRPr lang="es-PE"/>
          </a:p>
        </p:txBody>
      </p:sp>
    </p:spTree>
    <p:extLst>
      <p:ext uri="{BB962C8B-B14F-4D97-AF65-F5344CB8AC3E}">
        <p14:creationId xmlns:p14="http://schemas.microsoft.com/office/powerpoint/2010/main" val="4288003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50" spc="-10" dirty="0">
                <a:solidFill>
                  <a:srgbClr val="262626"/>
                </a:solidFill>
                <a:cs typeface="Source Sans Pro"/>
              </a:rPr>
              <a:t>La falta de fiabilidad en la entrega de los proveedores, los retrasos en entrega y las entregas fallidas por defectos de calidad, significan un costo hasta el punto de que un proveedor "muy barato" puede resultar muy caro si se retrasa mucho o tiene una calidad muy baja que obliga a devolver producto y esperar a que entregue la reposición de este.</a:t>
            </a:r>
          </a:p>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2403773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sz="105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472872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050" dirty="0">
                <a:latin typeface="+mn-lt"/>
                <a:cs typeface="Arial" panose="020B0604020202020204" pitchFamily="34" charset="0"/>
              </a:rPr>
              <a:t>El resultado del ERI global debe compararse con el objetivo que la empresa haya acordado. Si el objetivo es de 95 % está muy lejos de ese resultado y tiene que tomarse acciones para corregirlo. </a:t>
            </a:r>
            <a:endParaRPr lang="es-PE" sz="1050"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1575007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8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431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ema - 1 Imagen A">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2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11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71F847DB-AC0A-9743-9EC4-675B0A0190D4}"/>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7" name="TextBox 7">
            <a:extLst>
              <a:ext uri="{FF2B5EF4-FFF2-40B4-BE49-F238E27FC236}">
                <a16:creationId xmlns:a16="http://schemas.microsoft.com/office/drawing/2014/main" id="{429307B6-91E7-174C-9868-D9AA0D01EA9B}"/>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14</a:t>
            </a:r>
            <a:endParaRPr lang="en-US" sz="80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422A9A4E-3226-584A-8DB7-2CF2111060C4}"/>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extLst>
      <p:ext uri="{BB962C8B-B14F-4D97-AF65-F5344CB8AC3E}">
        <p14:creationId xmlns:p14="http://schemas.microsoft.com/office/powerpoint/2010/main" val="36359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2"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317" userDrawn="1">
          <p15:clr>
            <a:srgbClr val="F26B43"/>
          </p15:clr>
        </p15:guide>
        <p15:guide id="4" pos="431" userDrawn="1">
          <p15:clr>
            <a:srgbClr val="F26B43"/>
          </p15:clr>
        </p15:guide>
        <p15:guide id="5" pos="2767" userDrawn="1">
          <p15:clr>
            <a:srgbClr val="F26B43"/>
          </p15:clr>
        </p15:guide>
        <p15:guide id="6" pos="2993" userDrawn="1">
          <p15:clr>
            <a:srgbClr val="F26B43"/>
          </p15:clr>
        </p15:guide>
        <p15:guide id="7" pos="5465" userDrawn="1">
          <p15:clr>
            <a:srgbClr val="F26B43"/>
          </p15:clr>
        </p15:guide>
        <p15:guide id="8" orient="horz" pos="303" userDrawn="1">
          <p15:clr>
            <a:srgbClr val="F26B43"/>
          </p15:clr>
        </p15:guide>
        <p15:guide id="9" orient="horz" pos="575"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6.emf"/></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6.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6.emf"/></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6.emf"/></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54.png"/><Relationship Id="rId4" Type="http://schemas.openxmlformats.org/officeDocument/2006/relationships/image" Target="../media/image53.em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57.png"/><Relationship Id="rId4" Type="http://schemas.openxmlformats.org/officeDocument/2006/relationships/image" Target="../media/image56.emf"/></Relationships>
</file>

<file path=ppt/slides/_rels/slide5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6B40D38D-4858-1345-997E-0CEF39973A5B}"/>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CuadroTexto 10">
            <a:extLst>
              <a:ext uri="{FF2B5EF4-FFF2-40B4-BE49-F238E27FC236}">
                <a16:creationId xmlns:a16="http://schemas.microsoft.com/office/drawing/2014/main" id="{247924F2-FC9C-2F4F-BA2F-5FE57C01D69A}"/>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13" name="Rectángulo 12">
            <a:extLst>
              <a:ext uri="{FF2B5EF4-FFF2-40B4-BE49-F238E27FC236}">
                <a16:creationId xmlns:a16="http://schemas.microsoft.com/office/drawing/2014/main" id="{FB519C85-CA0A-EE49-B32E-9A3562B663B6}"/>
              </a:ext>
            </a:extLst>
          </p:cNvPr>
          <p:cNvSpPr/>
          <p:nvPr/>
        </p:nvSpPr>
        <p:spPr>
          <a:xfrm>
            <a:off x="503237" y="2910674"/>
            <a:ext cx="3104743" cy="2382062"/>
          </a:xfrm>
          <a:prstGeom prst="rect">
            <a:avLst/>
          </a:prstGeom>
        </p:spPr>
        <p:txBody>
          <a:bodyPr wrap="square" lIns="0" tIns="0" rIns="0" bIns="0">
            <a:spAutoFit/>
          </a:bodyPr>
          <a:lstStyle/>
          <a:p>
            <a:pPr marL="177800" indent="-177800">
              <a:lnSpc>
                <a:spcPct val="120000"/>
              </a:lnSpc>
              <a:buClr>
                <a:srgbClr val="C42E91"/>
              </a:buClr>
              <a:buSzPct val="100000"/>
              <a:buFont typeface="Arial"/>
              <a:buChar char="•"/>
            </a:pPr>
            <a:r>
              <a:rPr lang="es-ES" sz="1000" dirty="0">
                <a:latin typeface="Graphik-Medium" charset="0"/>
              </a:rPr>
              <a:t>Indicadores logísticos</a:t>
            </a:r>
          </a:p>
          <a:p>
            <a:pPr marL="177800" indent="-177800">
              <a:lnSpc>
                <a:spcPct val="120000"/>
              </a:lnSpc>
              <a:buClr>
                <a:srgbClr val="C42E91"/>
              </a:buClr>
              <a:buSzPct val="100000"/>
              <a:buFont typeface="Arial"/>
              <a:buChar char="•"/>
            </a:pPr>
            <a:r>
              <a:rPr lang="es-ES" sz="1000" dirty="0">
                <a:latin typeface="Graphik-Medium" charset="0"/>
              </a:rPr>
              <a:t>Indicadores financieros</a:t>
            </a:r>
          </a:p>
          <a:p>
            <a:pPr marL="177800" indent="-177800">
              <a:lnSpc>
                <a:spcPct val="120000"/>
              </a:lnSpc>
              <a:buClr>
                <a:srgbClr val="C42E91"/>
              </a:buClr>
              <a:buSzPct val="100000"/>
              <a:buFont typeface="Arial"/>
              <a:buChar char="•"/>
            </a:pPr>
            <a:r>
              <a:rPr lang="es-ES" sz="1000" dirty="0">
                <a:latin typeface="Graphik-Medium" charset="0"/>
              </a:rPr>
              <a:t>Indicadores de productividad</a:t>
            </a:r>
          </a:p>
          <a:p>
            <a:pPr marL="177800" indent="-177800">
              <a:lnSpc>
                <a:spcPct val="120000"/>
              </a:lnSpc>
              <a:buClr>
                <a:srgbClr val="C42E91"/>
              </a:buClr>
              <a:buSzPct val="100000"/>
              <a:buFont typeface="Arial"/>
              <a:buChar char="•"/>
            </a:pPr>
            <a:r>
              <a:rPr lang="es-ES" sz="1000" dirty="0">
                <a:latin typeface="Graphik-Medium" charset="0"/>
              </a:rPr>
              <a:t>Indicadores de tiempo</a:t>
            </a:r>
          </a:p>
          <a:p>
            <a:pPr marL="177800" indent="-177800">
              <a:lnSpc>
                <a:spcPct val="120000"/>
              </a:lnSpc>
              <a:buClr>
                <a:srgbClr val="C42E91"/>
              </a:buClr>
              <a:buSzPct val="100000"/>
              <a:buFont typeface="Arial"/>
              <a:buChar char="•"/>
            </a:pPr>
            <a:r>
              <a:rPr lang="es-ES" sz="1000" dirty="0">
                <a:latin typeface="Graphik-Medium" charset="0"/>
              </a:rPr>
              <a:t>Indicadores de calidad</a:t>
            </a:r>
          </a:p>
          <a:p>
            <a:pPr marL="177800" indent="-177800">
              <a:lnSpc>
                <a:spcPct val="120000"/>
              </a:lnSpc>
              <a:buClr>
                <a:srgbClr val="C42E91"/>
              </a:buClr>
              <a:buSzPct val="100000"/>
              <a:buFont typeface="Arial"/>
              <a:buChar char="•"/>
            </a:pPr>
            <a:r>
              <a:rPr lang="es-ES" sz="1000" dirty="0">
                <a:latin typeface="Graphik-Medium" charset="0"/>
              </a:rPr>
              <a:t>Flujograma control de procesos logísticos</a:t>
            </a:r>
          </a:p>
          <a:p>
            <a:pPr marL="177800" indent="-177800">
              <a:lnSpc>
                <a:spcPct val="120000"/>
              </a:lnSpc>
              <a:buClr>
                <a:srgbClr val="C42E91"/>
              </a:buClr>
              <a:buSzPct val="100000"/>
              <a:buFont typeface="Arial"/>
              <a:buChar char="•"/>
            </a:pPr>
            <a:r>
              <a:rPr lang="es-ES" sz="1000" dirty="0">
                <a:latin typeface="Graphik-Medium" charset="0"/>
              </a:rPr>
              <a:t>Identificación de las fuentes de variación </a:t>
            </a:r>
            <a:br>
              <a:rPr lang="es-ES" sz="1000" dirty="0">
                <a:latin typeface="Graphik-Medium" charset="0"/>
              </a:rPr>
            </a:br>
            <a:r>
              <a:rPr lang="es-ES" sz="1000" dirty="0">
                <a:latin typeface="Graphik-Medium" charset="0"/>
              </a:rPr>
              <a:t>de resultados </a:t>
            </a:r>
          </a:p>
          <a:p>
            <a:pPr marL="177800" indent="-177800">
              <a:lnSpc>
                <a:spcPct val="120000"/>
              </a:lnSpc>
              <a:buClr>
                <a:srgbClr val="C42E91"/>
              </a:buClr>
              <a:buSzPct val="100000"/>
              <a:buFont typeface="Arial"/>
              <a:buChar char="•"/>
            </a:pPr>
            <a:r>
              <a:rPr lang="es-ES" sz="1000" dirty="0">
                <a:latin typeface="Graphik-Medium" charset="0"/>
              </a:rPr>
              <a:t>Identificación causas superficiales y raíces  </a:t>
            </a:r>
          </a:p>
          <a:p>
            <a:pPr marL="177800" indent="-177800">
              <a:lnSpc>
                <a:spcPct val="120000"/>
              </a:lnSpc>
              <a:buClr>
                <a:srgbClr val="C42E91"/>
              </a:buClr>
              <a:buSzPct val="100000"/>
              <a:buFont typeface="Arial"/>
              <a:buChar char="•"/>
            </a:pPr>
            <a:r>
              <a:rPr lang="es-ES" sz="1000" dirty="0">
                <a:latin typeface="Graphik-Medium" charset="0"/>
              </a:rPr>
              <a:t>Matriz de control de la cadena de suministros</a:t>
            </a:r>
          </a:p>
          <a:p>
            <a:pPr marL="177800" indent="-177800">
              <a:lnSpc>
                <a:spcPct val="120000"/>
              </a:lnSpc>
              <a:buClr>
                <a:srgbClr val="C42E91"/>
              </a:buClr>
              <a:buSzPct val="100000"/>
              <a:buFont typeface="Arial"/>
              <a:buChar char="•"/>
            </a:pPr>
            <a:r>
              <a:rPr lang="es-ES" sz="1000" dirty="0">
                <a:latin typeface="Graphik-Medium" charset="0"/>
              </a:rPr>
              <a:t>Identificación en la Matriz de los indicadores negativos solución para convertirlos en positivos </a:t>
            </a:r>
          </a:p>
        </p:txBody>
      </p:sp>
      <p:sp>
        <p:nvSpPr>
          <p:cNvPr id="16" name="CuadroTexto 15">
            <a:extLst>
              <a:ext uri="{FF2B5EF4-FFF2-40B4-BE49-F238E27FC236}">
                <a16:creationId xmlns:a16="http://schemas.microsoft.com/office/drawing/2014/main" id="{3A41595D-26DA-1F47-8D69-77B32FA673C7}"/>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14</a:t>
            </a:r>
          </a:p>
        </p:txBody>
      </p:sp>
      <p:pic>
        <p:nvPicPr>
          <p:cNvPr id="17" name="Imagen 16">
            <a:extLst>
              <a:ext uri="{FF2B5EF4-FFF2-40B4-BE49-F238E27FC236}">
                <a16:creationId xmlns:a16="http://schemas.microsoft.com/office/drawing/2014/main" id="{451B2EA4-0A96-CA46-8A0D-0F4E9A216868}"/>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18" name="Imagen 17">
            <a:extLst>
              <a:ext uri="{FF2B5EF4-FFF2-40B4-BE49-F238E27FC236}">
                <a16:creationId xmlns:a16="http://schemas.microsoft.com/office/drawing/2014/main" id="{6E0DC12B-33CE-894B-AD72-3F3E450AFAA8}"/>
              </a:ext>
            </a:extLst>
          </p:cNvPr>
          <p:cNvPicPr>
            <a:picLocks noChangeAspect="1"/>
          </p:cNvPicPr>
          <p:nvPr/>
        </p:nvPicPr>
        <p:blipFill>
          <a:blip r:embed="rId4"/>
          <a:stretch>
            <a:fillRect/>
          </a:stretch>
        </p:blipFill>
        <p:spPr>
          <a:xfrm>
            <a:off x="3742531" y="-9832"/>
            <a:ext cx="5410762" cy="5724832"/>
          </a:xfrm>
          <a:prstGeom prst="rect">
            <a:avLst/>
          </a:prstGeom>
        </p:spPr>
      </p:pic>
      <p:sp>
        <p:nvSpPr>
          <p:cNvPr id="19" name="Rectángulo 18">
            <a:extLst>
              <a:ext uri="{FF2B5EF4-FFF2-40B4-BE49-F238E27FC236}">
                <a16:creationId xmlns:a16="http://schemas.microsoft.com/office/drawing/2014/main" id="{AF51EFAF-7313-5D4F-BAE1-0FE9F9A91519}"/>
              </a:ext>
            </a:extLst>
          </p:cNvPr>
          <p:cNvSpPr/>
          <p:nvPr/>
        </p:nvSpPr>
        <p:spPr>
          <a:xfrm>
            <a:off x="503239" y="2177570"/>
            <a:ext cx="3213718" cy="609398"/>
          </a:xfrm>
          <a:prstGeom prst="rect">
            <a:avLst/>
          </a:prstGeom>
        </p:spPr>
        <p:txBody>
          <a:bodyPr wrap="square" lIns="0" tIns="0" rIns="0" bIns="0">
            <a:spAutoFit/>
          </a:bodyPr>
          <a:lstStyle/>
          <a:p>
            <a:pPr>
              <a:lnSpc>
                <a:spcPct val="90000"/>
              </a:lnSpc>
            </a:pPr>
            <a:r>
              <a:rPr lang="es-PE" sz="2200" dirty="0">
                <a:latin typeface="Graphik-Medium" charset="0"/>
                <a:ea typeface="Graphik-Medium" charset="0"/>
                <a:cs typeface="Graphik-Medium" charset="0"/>
              </a:rPr>
              <a:t>SISTEMAS DE</a:t>
            </a:r>
            <a:br>
              <a:rPr lang="es-PE" sz="2200" dirty="0">
                <a:latin typeface="Graphik-Medium" charset="0"/>
                <a:ea typeface="Graphik-Medium" charset="0"/>
                <a:cs typeface="Graphik-Medium" charset="0"/>
              </a:rPr>
            </a:br>
            <a:r>
              <a:rPr lang="es-PE" sz="2200" b="1" dirty="0">
                <a:latin typeface="Graphik Bold" charset="0"/>
                <a:ea typeface="Graphik Bold" charset="0"/>
                <a:cs typeface="Graphik Bold" charset="0"/>
              </a:rPr>
              <a:t>CONTROL DE LA SCM</a:t>
            </a:r>
          </a:p>
        </p:txBody>
      </p:sp>
    </p:spTree>
    <p:extLst>
      <p:ext uri="{BB962C8B-B14F-4D97-AF65-F5344CB8AC3E}">
        <p14:creationId xmlns:p14="http://schemas.microsoft.com/office/powerpoint/2010/main" val="2962688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939193" cy="1246495"/>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EXACTITUD DE LOS REGISTROS DE INVENTARIOS (ERI) </a:t>
            </a:r>
          </a:p>
          <a:p>
            <a:pPr marL="11725">
              <a:buSzPct val="100000"/>
              <a:tabLst>
                <a:tab pos="121285" algn="l"/>
              </a:tabLst>
            </a:pPr>
            <a:r>
              <a:rPr lang="es-ES" sz="1500" spc="-10" dirty="0">
                <a:solidFill>
                  <a:srgbClr val="262626"/>
                </a:solidFill>
                <a:cs typeface="Source Sans Pro"/>
              </a:rPr>
              <a:t>Es el indicador que busca asegurar la precisión del inventario en un almacén. Forma parte del proceso de conteo cíclico, el cual significa que el proceso requiere de conteos diarios de la mercadería tomando muestras. Un valor superior al 98 % se considera excelente y por debajo del 90 % con problemas para otros procesos como los de planificación.</a:t>
            </a:r>
          </a:p>
        </p:txBody>
      </p:sp>
      <p:graphicFrame>
        <p:nvGraphicFramePr>
          <p:cNvPr id="2" name="Tabla 1">
            <a:extLst>
              <a:ext uri="{FF2B5EF4-FFF2-40B4-BE49-F238E27FC236}">
                <a16:creationId xmlns:a16="http://schemas.microsoft.com/office/drawing/2014/main" id="{EB8A1356-AAEA-93FD-0ED8-2936F5E00DF2}"/>
              </a:ext>
            </a:extLst>
          </p:cNvPr>
          <p:cNvGraphicFramePr>
            <a:graphicFrameLocks noGrp="1"/>
          </p:cNvGraphicFramePr>
          <p:nvPr>
            <p:extLst>
              <p:ext uri="{D42A27DB-BD31-4B8C-83A1-F6EECF244321}">
                <p14:modId xmlns:p14="http://schemas.microsoft.com/office/powerpoint/2010/main" val="1698852481"/>
              </p:ext>
            </p:extLst>
          </p:nvPr>
        </p:nvGraphicFramePr>
        <p:xfrm>
          <a:off x="5464280" y="2440458"/>
          <a:ext cx="3048000" cy="2550642"/>
        </p:xfrm>
        <a:graphic>
          <a:graphicData uri="http://schemas.openxmlformats.org/drawingml/2006/table">
            <a:tbl>
              <a:tblPr firstRow="1" bandRow="1">
                <a:tableStyleId>{5C22544A-7EE6-4342-B048-85BDC9FD1C3A}</a:tableStyleId>
              </a:tblPr>
              <a:tblGrid>
                <a:gridCol w="585019">
                  <a:extLst>
                    <a:ext uri="{9D8B030D-6E8A-4147-A177-3AD203B41FA5}">
                      <a16:colId xmlns:a16="http://schemas.microsoft.com/office/drawing/2014/main" val="653904607"/>
                    </a:ext>
                  </a:extLst>
                </a:gridCol>
                <a:gridCol w="1446981">
                  <a:extLst>
                    <a:ext uri="{9D8B030D-6E8A-4147-A177-3AD203B41FA5}">
                      <a16:colId xmlns:a16="http://schemas.microsoft.com/office/drawing/2014/main" val="310143414"/>
                    </a:ext>
                  </a:extLst>
                </a:gridCol>
                <a:gridCol w="1016000">
                  <a:extLst>
                    <a:ext uri="{9D8B030D-6E8A-4147-A177-3AD203B41FA5}">
                      <a16:colId xmlns:a16="http://schemas.microsoft.com/office/drawing/2014/main" val="3446632851"/>
                    </a:ext>
                  </a:extLst>
                </a:gridCol>
              </a:tblGrid>
              <a:tr h="268326">
                <a:tc>
                  <a:txBody>
                    <a:bodyPr/>
                    <a:lstStyle/>
                    <a:p>
                      <a:pPr algn="ct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pPr algn="ctr"/>
                      <a:r>
                        <a:rPr lang="es-ES" sz="1300" dirty="0"/>
                        <a:t>MES</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pPr algn="ctr"/>
                      <a:r>
                        <a:rPr lang="es-ES" sz="1300" dirty="0"/>
                        <a:t>ERI</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660829113"/>
                  </a:ext>
                </a:extLst>
              </a:tr>
              <a:tr h="328587">
                <a:tc>
                  <a:txBody>
                    <a:bodyPr/>
                    <a:lstStyle/>
                    <a:p>
                      <a:pPr algn="ctr"/>
                      <a:r>
                        <a:rPr lang="es-ES" sz="1300" dirty="0"/>
                        <a:t>1.</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algn="ctr"/>
                      <a:r>
                        <a:rPr lang="es-ES" sz="1300" dirty="0"/>
                        <a:t>MAYO</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algn="ctr"/>
                      <a:r>
                        <a:rPr lang="es-ES" sz="1300" dirty="0"/>
                        <a:t>92.3 %</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extLst>
                  <a:ext uri="{0D108BD9-81ED-4DB2-BD59-A6C34878D82A}">
                    <a16:rowId xmlns:a16="http://schemas.microsoft.com/office/drawing/2014/main" val="827285337"/>
                  </a:ext>
                </a:extLst>
              </a:tr>
              <a:tr h="328587">
                <a:tc>
                  <a:txBody>
                    <a:bodyPr/>
                    <a:lstStyle/>
                    <a:p>
                      <a:pPr algn="ctr"/>
                      <a:r>
                        <a:rPr lang="es-ES" sz="1300" dirty="0"/>
                        <a:t>2.</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algn="ctr"/>
                      <a:r>
                        <a:rPr lang="es-ES" sz="1300" dirty="0"/>
                        <a:t>JUNIO</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300" dirty="0"/>
                        <a:t>88.7 %</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3871003020"/>
                  </a:ext>
                </a:extLst>
              </a:tr>
              <a:tr h="328587">
                <a:tc>
                  <a:txBody>
                    <a:bodyPr/>
                    <a:lstStyle/>
                    <a:p>
                      <a:pPr algn="ctr"/>
                      <a:r>
                        <a:rPr lang="es-ES" sz="1300" dirty="0"/>
                        <a:t>3.</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tc>
                  <a:txBody>
                    <a:bodyPr/>
                    <a:lstStyle/>
                    <a:p>
                      <a:pPr algn="ctr"/>
                      <a:r>
                        <a:rPr lang="es-ES" sz="1300" dirty="0"/>
                        <a:t>JULIO</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300" dirty="0"/>
                        <a:t>90.8 %</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extLst>
                  <a:ext uri="{0D108BD9-81ED-4DB2-BD59-A6C34878D82A}">
                    <a16:rowId xmlns:a16="http://schemas.microsoft.com/office/drawing/2014/main" val="2041006154"/>
                  </a:ext>
                </a:extLst>
              </a:tr>
              <a:tr h="328587">
                <a:tc>
                  <a:txBody>
                    <a:bodyPr/>
                    <a:lstStyle/>
                    <a:p>
                      <a:pPr algn="ctr"/>
                      <a:r>
                        <a:rPr lang="es-ES" sz="1300" dirty="0"/>
                        <a:t>4.</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algn="ctr"/>
                      <a:r>
                        <a:rPr lang="es-ES" sz="1300" dirty="0"/>
                        <a:t>AGOSTO</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300" dirty="0"/>
                        <a:t>75.6 %</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1998596819"/>
                  </a:ext>
                </a:extLst>
              </a:tr>
              <a:tr h="328587">
                <a:tc>
                  <a:txBody>
                    <a:bodyPr/>
                    <a:lstStyle/>
                    <a:p>
                      <a:pPr algn="ctr"/>
                      <a:r>
                        <a:rPr lang="es-ES" sz="1300" dirty="0"/>
                        <a:t>5.</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algn="ctr"/>
                      <a:r>
                        <a:rPr lang="es-ES" sz="1300" dirty="0"/>
                        <a:t>SETIEMBRE</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300" dirty="0"/>
                        <a:t>89.5 %</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extLst>
                  <a:ext uri="{0D108BD9-81ED-4DB2-BD59-A6C34878D82A}">
                    <a16:rowId xmlns:a16="http://schemas.microsoft.com/office/drawing/2014/main" val="555531528"/>
                  </a:ext>
                </a:extLst>
              </a:tr>
              <a:tr h="328587">
                <a:tc>
                  <a:txBody>
                    <a:bodyPr/>
                    <a:lstStyle/>
                    <a:p>
                      <a:pPr algn="ctr"/>
                      <a:r>
                        <a:rPr lang="es-ES" sz="1300" dirty="0"/>
                        <a:t>6.</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algn="ctr"/>
                      <a:r>
                        <a:rPr lang="es-ES" sz="1300" dirty="0"/>
                        <a:t>OCTUBRE</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300" dirty="0"/>
                        <a:t>84.3 %</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1722396285"/>
                  </a:ext>
                </a:extLst>
              </a:tr>
              <a:tr h="180351">
                <a:tc>
                  <a:txBody>
                    <a:bodyPr/>
                    <a:lstStyle/>
                    <a:p>
                      <a:pPr algn="ctr"/>
                      <a:r>
                        <a:rPr lang="es-ES" sz="1300" dirty="0"/>
                        <a:t>7.</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algn="ctr"/>
                      <a:r>
                        <a:rPr lang="es-ES" sz="1300" dirty="0"/>
                        <a:t>NOVIEMBRE</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300" dirty="0"/>
                        <a:t>90.2 %</a:t>
                      </a:r>
                      <a:endParaRPr lang="es-PE" sz="1300" dirty="0"/>
                    </a:p>
                  </a:txBody>
                  <a:tcP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extLst>
                  <a:ext uri="{0D108BD9-81ED-4DB2-BD59-A6C34878D82A}">
                    <a16:rowId xmlns:a16="http://schemas.microsoft.com/office/drawing/2014/main" val="3736275801"/>
                  </a:ext>
                </a:extLst>
              </a:tr>
            </a:tbl>
          </a:graphicData>
        </a:graphic>
      </p:graphicFrame>
      <p:sp>
        <p:nvSpPr>
          <p:cNvPr id="8" name="Rectangle 5">
            <a:extLst>
              <a:ext uri="{FF2B5EF4-FFF2-40B4-BE49-F238E27FC236}">
                <a16:creationId xmlns:a16="http://schemas.microsoft.com/office/drawing/2014/main" id="{E84DBB0C-AAB1-574D-AC04-B5DA92BAFB7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9" name="Rectángulo redondeado 8">
            <a:extLst>
              <a:ext uri="{FF2B5EF4-FFF2-40B4-BE49-F238E27FC236}">
                <a16:creationId xmlns:a16="http://schemas.microsoft.com/office/drawing/2014/main" id="{1E473086-0137-314C-8900-C2B7D07784A0}"/>
              </a:ext>
            </a:extLst>
          </p:cNvPr>
          <p:cNvSpPr/>
          <p:nvPr/>
        </p:nvSpPr>
        <p:spPr>
          <a:xfrm>
            <a:off x="509394" y="3661532"/>
            <a:ext cx="2614450" cy="1329568"/>
          </a:xfrm>
          <a:prstGeom prst="roundRect">
            <a:avLst>
              <a:gd name="adj" fmla="val 9286"/>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rgbClr val="EE4639"/>
                </a:solidFill>
              </a:rPr>
              <a:t>Ejercicio:</a:t>
            </a:r>
          </a:p>
          <a:p>
            <a:pPr marL="11725">
              <a:buSzPct val="100000"/>
              <a:tabLst>
                <a:tab pos="121285" algn="l"/>
              </a:tabLst>
            </a:pPr>
            <a:r>
              <a:rPr lang="es-ES" sz="1400" spc="-10" dirty="0">
                <a:solidFill>
                  <a:srgbClr val="262626"/>
                </a:solidFill>
                <a:cs typeface="Source Sans Pro"/>
              </a:rPr>
              <a:t>¿Qué opina de estos resultados mensuales ERI?</a:t>
            </a:r>
          </a:p>
          <a:p>
            <a:pPr marL="11725">
              <a:buSzPct val="100000"/>
              <a:tabLst>
                <a:tab pos="121285" algn="l"/>
              </a:tabLst>
            </a:pPr>
            <a:r>
              <a:rPr lang="es-ES" sz="1400" spc="-10" dirty="0">
                <a:solidFill>
                  <a:srgbClr val="262626"/>
                </a:solidFill>
                <a:cs typeface="Source Sans Pro"/>
              </a:rPr>
              <a:t>Grafique y dé una opinión.</a:t>
            </a:r>
            <a:endParaRPr lang="es-ES" sz="1400" dirty="0">
              <a:solidFill>
                <a:schemeClr val="tx1"/>
              </a:solidFill>
              <a:latin typeface="Calibri"/>
              <a:cs typeface="Calibri"/>
            </a:endParaRPr>
          </a:p>
        </p:txBody>
      </p:sp>
      <p:sp>
        <p:nvSpPr>
          <p:cNvPr id="10" name="object 7">
            <a:extLst>
              <a:ext uri="{FF2B5EF4-FFF2-40B4-BE49-F238E27FC236}">
                <a16:creationId xmlns:a16="http://schemas.microsoft.com/office/drawing/2014/main" id="{E684C838-A2F4-B740-8B0A-EDD448340A13}"/>
              </a:ext>
            </a:extLst>
          </p:cNvPr>
          <p:cNvSpPr txBox="1"/>
          <p:nvPr/>
        </p:nvSpPr>
        <p:spPr>
          <a:xfrm>
            <a:off x="833210" y="2518283"/>
            <a:ext cx="1498557" cy="246221"/>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spc="-10" dirty="0">
                <a:solidFill>
                  <a:srgbClr val="262626"/>
                </a:solidFill>
                <a:cs typeface="Source Sans Pro"/>
              </a:rPr>
              <a:t>Registro Buenos</a:t>
            </a:r>
            <a:endParaRPr lang="es-ES" sz="1500" spc="-10" dirty="0">
              <a:solidFill>
                <a:srgbClr val="262626"/>
              </a:solidFill>
              <a:cs typeface="Source Sans Pro"/>
            </a:endParaRPr>
          </a:p>
        </p:txBody>
      </p:sp>
      <p:sp>
        <p:nvSpPr>
          <p:cNvPr id="11" name="object 7">
            <a:extLst>
              <a:ext uri="{FF2B5EF4-FFF2-40B4-BE49-F238E27FC236}">
                <a16:creationId xmlns:a16="http://schemas.microsoft.com/office/drawing/2014/main" id="{0067B453-E214-AC49-8480-30FF979EF260}"/>
              </a:ext>
            </a:extLst>
          </p:cNvPr>
          <p:cNvSpPr txBox="1"/>
          <p:nvPr/>
        </p:nvSpPr>
        <p:spPr>
          <a:xfrm>
            <a:off x="833210" y="2857500"/>
            <a:ext cx="1498557" cy="246221"/>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spc="-10" dirty="0">
                <a:solidFill>
                  <a:srgbClr val="262626"/>
                </a:solidFill>
                <a:cs typeface="Source Sans Pro"/>
              </a:rPr>
              <a:t>Total de Registros</a:t>
            </a:r>
            <a:endParaRPr lang="es-ES" sz="1500" spc="-10" dirty="0">
              <a:solidFill>
                <a:srgbClr val="262626"/>
              </a:solidFill>
              <a:cs typeface="Source Sans Pro"/>
            </a:endParaRPr>
          </a:p>
        </p:txBody>
      </p:sp>
      <p:sp>
        <p:nvSpPr>
          <p:cNvPr id="12" name="object 7">
            <a:extLst>
              <a:ext uri="{FF2B5EF4-FFF2-40B4-BE49-F238E27FC236}">
                <a16:creationId xmlns:a16="http://schemas.microsoft.com/office/drawing/2014/main" id="{F532CC80-DA4D-534C-ABC7-B75634E869BB}"/>
              </a:ext>
            </a:extLst>
          </p:cNvPr>
          <p:cNvSpPr txBox="1"/>
          <p:nvPr/>
        </p:nvSpPr>
        <p:spPr>
          <a:xfrm>
            <a:off x="2617769" y="2682455"/>
            <a:ext cx="1061952" cy="246221"/>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spc="-10" dirty="0">
                <a:solidFill>
                  <a:srgbClr val="262626"/>
                </a:solidFill>
                <a:cs typeface="Source Sans Pro"/>
              </a:rPr>
              <a:t>X 100 = ERI</a:t>
            </a:r>
            <a:endParaRPr lang="es-ES" sz="1500" spc="-10" dirty="0">
              <a:solidFill>
                <a:srgbClr val="262626"/>
              </a:solidFill>
              <a:cs typeface="Source Sans Pro"/>
            </a:endParaRPr>
          </a:p>
        </p:txBody>
      </p:sp>
      <p:cxnSp>
        <p:nvCxnSpPr>
          <p:cNvPr id="14" name="Conector recto 13">
            <a:extLst>
              <a:ext uri="{FF2B5EF4-FFF2-40B4-BE49-F238E27FC236}">
                <a16:creationId xmlns:a16="http://schemas.microsoft.com/office/drawing/2014/main" id="{27A58E17-F6FF-074D-AF0A-DF381A4A00F5}"/>
              </a:ext>
            </a:extLst>
          </p:cNvPr>
          <p:cNvCxnSpPr>
            <a:cxnSpLocks/>
          </p:cNvCxnSpPr>
          <p:nvPr/>
        </p:nvCxnSpPr>
        <p:spPr>
          <a:xfrm flipV="1">
            <a:off x="701782" y="2801607"/>
            <a:ext cx="1768298" cy="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Elipse 3">
            <a:extLst>
              <a:ext uri="{FF2B5EF4-FFF2-40B4-BE49-F238E27FC236}">
                <a16:creationId xmlns:a16="http://schemas.microsoft.com/office/drawing/2014/main" id="{832AD155-5680-0440-A9D3-52A47328350E}"/>
              </a:ext>
            </a:extLst>
          </p:cNvPr>
          <p:cNvSpPr/>
          <p:nvPr/>
        </p:nvSpPr>
        <p:spPr>
          <a:xfrm>
            <a:off x="3461845" y="3890137"/>
            <a:ext cx="872358" cy="872358"/>
          </a:xfrm>
          <a:prstGeom prst="ellipse">
            <a:avLst/>
          </a:prstGeom>
          <a:solidFill>
            <a:srgbClr val="FEC21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5" name="Imagen 4">
            <a:extLst>
              <a:ext uri="{FF2B5EF4-FFF2-40B4-BE49-F238E27FC236}">
                <a16:creationId xmlns:a16="http://schemas.microsoft.com/office/drawing/2014/main" id="{9A136AD6-B840-8844-A5EB-0F44BB10B427}"/>
              </a:ext>
            </a:extLst>
          </p:cNvPr>
          <p:cNvPicPr>
            <a:picLocks noChangeAspect="1"/>
          </p:cNvPicPr>
          <p:nvPr/>
        </p:nvPicPr>
        <p:blipFill>
          <a:blip r:embed="rId3"/>
          <a:stretch>
            <a:fillRect/>
          </a:stretch>
        </p:blipFill>
        <p:spPr>
          <a:xfrm>
            <a:off x="3640181" y="3983635"/>
            <a:ext cx="515685" cy="685362"/>
          </a:xfrm>
          <a:prstGeom prst="rect">
            <a:avLst/>
          </a:prstGeom>
        </p:spPr>
      </p:pic>
    </p:spTree>
    <p:extLst>
      <p:ext uri="{BB962C8B-B14F-4D97-AF65-F5344CB8AC3E}">
        <p14:creationId xmlns:p14="http://schemas.microsoft.com/office/powerpoint/2010/main" val="27715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96612" y="914441"/>
            <a:ext cx="8120338" cy="1015663"/>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COSTOS DE LA DISTRIBUCIÓN FÍSICA</a:t>
            </a:r>
            <a:endParaRPr lang="es-PE" sz="1600" b="1" spc="-10" dirty="0">
              <a:solidFill>
                <a:srgbClr val="262626"/>
              </a:solidFill>
              <a:cs typeface="Source Sans Pro"/>
            </a:endParaRPr>
          </a:p>
          <a:p>
            <a:pPr marL="11725">
              <a:buSzPct val="100000"/>
              <a:tabLst>
                <a:tab pos="121285" algn="l"/>
              </a:tabLst>
            </a:pPr>
            <a:r>
              <a:rPr lang="es-PE" sz="1500" spc="-10" dirty="0">
                <a:solidFill>
                  <a:srgbClr val="262626"/>
                </a:solidFill>
                <a:cs typeface="Source Sans Pro"/>
              </a:rPr>
              <a:t>Estos costos dependen de la complejidad del proceso de distribución. En consumo masivo se mueven miles de toneladas diarias de productos hacia los mercados. En productos de menor rotación y más valor, como bicicletas o productos de lujo, el proceso se reduce en complejidad y costos.</a:t>
            </a:r>
          </a:p>
        </p:txBody>
      </p:sp>
      <p:sp>
        <p:nvSpPr>
          <p:cNvPr id="21" name="21 Elipse">
            <a:extLst>
              <a:ext uri="{FF2B5EF4-FFF2-40B4-BE49-F238E27FC236}">
                <a16:creationId xmlns:a16="http://schemas.microsoft.com/office/drawing/2014/main" id="{9EDD99A6-6D59-5F62-3FA3-27FB99795572}"/>
              </a:ext>
            </a:extLst>
          </p:cNvPr>
          <p:cNvSpPr/>
          <p:nvPr/>
        </p:nvSpPr>
        <p:spPr>
          <a:xfrm>
            <a:off x="5303410" y="2921279"/>
            <a:ext cx="279648"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22 Elipse">
            <a:extLst>
              <a:ext uri="{FF2B5EF4-FFF2-40B4-BE49-F238E27FC236}">
                <a16:creationId xmlns:a16="http://schemas.microsoft.com/office/drawing/2014/main" id="{0E7A1A11-DD2E-BCB0-0212-F46D88AA7BC0}"/>
              </a:ext>
            </a:extLst>
          </p:cNvPr>
          <p:cNvSpPr/>
          <p:nvPr/>
        </p:nvSpPr>
        <p:spPr>
          <a:xfrm>
            <a:off x="5511050" y="2411051"/>
            <a:ext cx="266948"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23 Elipse">
            <a:extLst>
              <a:ext uri="{FF2B5EF4-FFF2-40B4-BE49-F238E27FC236}">
                <a16:creationId xmlns:a16="http://schemas.microsoft.com/office/drawing/2014/main" id="{EEFE73EC-C02D-B2D2-D56D-E08B69752148}"/>
              </a:ext>
            </a:extLst>
          </p:cNvPr>
          <p:cNvSpPr/>
          <p:nvPr/>
        </p:nvSpPr>
        <p:spPr>
          <a:xfrm>
            <a:off x="5655066" y="2729943"/>
            <a:ext cx="275332"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25 Elipse">
            <a:extLst>
              <a:ext uri="{FF2B5EF4-FFF2-40B4-BE49-F238E27FC236}">
                <a16:creationId xmlns:a16="http://schemas.microsoft.com/office/drawing/2014/main" id="{F7026095-24D3-1EF8-749E-1F4B49993FE1}"/>
              </a:ext>
            </a:extLst>
          </p:cNvPr>
          <p:cNvSpPr/>
          <p:nvPr/>
        </p:nvSpPr>
        <p:spPr>
          <a:xfrm>
            <a:off x="5108401" y="3467313"/>
            <a:ext cx="273332"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26 Elipse">
            <a:extLst>
              <a:ext uri="{FF2B5EF4-FFF2-40B4-BE49-F238E27FC236}">
                <a16:creationId xmlns:a16="http://schemas.microsoft.com/office/drawing/2014/main" id="{C6FDEA2E-3F49-8601-8041-B42D6A300F04}"/>
              </a:ext>
            </a:extLst>
          </p:cNvPr>
          <p:cNvSpPr/>
          <p:nvPr/>
        </p:nvSpPr>
        <p:spPr>
          <a:xfrm>
            <a:off x="6015106" y="2538608"/>
            <a:ext cx="266948"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28 Elipse">
            <a:extLst>
              <a:ext uri="{FF2B5EF4-FFF2-40B4-BE49-F238E27FC236}">
                <a16:creationId xmlns:a16="http://schemas.microsoft.com/office/drawing/2014/main" id="{A0515CCB-C652-7187-FFF3-CC5F69649EE9}"/>
              </a:ext>
            </a:extLst>
          </p:cNvPr>
          <p:cNvSpPr/>
          <p:nvPr/>
        </p:nvSpPr>
        <p:spPr>
          <a:xfrm>
            <a:off x="4718962" y="3286497"/>
            <a:ext cx="275694"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29 Elipse">
            <a:extLst>
              <a:ext uri="{FF2B5EF4-FFF2-40B4-BE49-F238E27FC236}">
                <a16:creationId xmlns:a16="http://schemas.microsoft.com/office/drawing/2014/main" id="{F99F4DF2-45B2-D9BE-4D10-4439E02BBA7C}"/>
              </a:ext>
            </a:extLst>
          </p:cNvPr>
          <p:cNvSpPr/>
          <p:nvPr/>
        </p:nvSpPr>
        <p:spPr>
          <a:xfrm>
            <a:off x="4718962" y="3617472"/>
            <a:ext cx="273332"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6" name="66 Elipse">
            <a:extLst>
              <a:ext uri="{FF2B5EF4-FFF2-40B4-BE49-F238E27FC236}">
                <a16:creationId xmlns:a16="http://schemas.microsoft.com/office/drawing/2014/main" id="{B70AD895-4B5F-9241-1E0F-3168D9AE36ED}"/>
              </a:ext>
            </a:extLst>
          </p:cNvPr>
          <p:cNvSpPr/>
          <p:nvPr/>
        </p:nvSpPr>
        <p:spPr>
          <a:xfrm>
            <a:off x="5655066" y="3636101"/>
            <a:ext cx="273332"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7" name="67 Elipse">
            <a:extLst>
              <a:ext uri="{FF2B5EF4-FFF2-40B4-BE49-F238E27FC236}">
                <a16:creationId xmlns:a16="http://schemas.microsoft.com/office/drawing/2014/main" id="{93F092F8-F255-4791-E1CF-ADDF1A4A74E4}"/>
              </a:ext>
            </a:extLst>
          </p:cNvPr>
          <p:cNvSpPr/>
          <p:nvPr/>
        </p:nvSpPr>
        <p:spPr>
          <a:xfrm>
            <a:off x="6172260" y="3750399"/>
            <a:ext cx="273332"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8" name="68 Elipse">
            <a:extLst>
              <a:ext uri="{FF2B5EF4-FFF2-40B4-BE49-F238E27FC236}">
                <a16:creationId xmlns:a16="http://schemas.microsoft.com/office/drawing/2014/main" id="{703DB5C9-B799-D9D1-4A15-8E337755D65C}"/>
              </a:ext>
            </a:extLst>
          </p:cNvPr>
          <p:cNvSpPr/>
          <p:nvPr/>
        </p:nvSpPr>
        <p:spPr>
          <a:xfrm>
            <a:off x="5655066" y="4005513"/>
            <a:ext cx="273332"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2" name="80 Elipse">
            <a:extLst>
              <a:ext uri="{FF2B5EF4-FFF2-40B4-BE49-F238E27FC236}">
                <a16:creationId xmlns:a16="http://schemas.microsoft.com/office/drawing/2014/main" id="{D72C726A-050E-BA4A-A45D-96222560E9EB}"/>
              </a:ext>
            </a:extLst>
          </p:cNvPr>
          <p:cNvSpPr/>
          <p:nvPr/>
        </p:nvSpPr>
        <p:spPr>
          <a:xfrm>
            <a:off x="5963520" y="4260627"/>
            <a:ext cx="273332"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9" name="41 Conector recto">
            <a:extLst>
              <a:ext uri="{FF2B5EF4-FFF2-40B4-BE49-F238E27FC236}">
                <a16:creationId xmlns:a16="http://schemas.microsoft.com/office/drawing/2014/main" id="{9DC43C97-AE81-847A-70D8-D409420A9B34}"/>
              </a:ext>
            </a:extLst>
          </p:cNvPr>
          <p:cNvCxnSpPr>
            <a:cxnSpLocks/>
          </p:cNvCxnSpPr>
          <p:nvPr/>
        </p:nvCxnSpPr>
        <p:spPr>
          <a:xfrm>
            <a:off x="4286914" y="2889390"/>
            <a:ext cx="1565453" cy="430887"/>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0" name="39 Conector recto">
            <a:extLst>
              <a:ext uri="{FF2B5EF4-FFF2-40B4-BE49-F238E27FC236}">
                <a16:creationId xmlns:a16="http://schemas.microsoft.com/office/drawing/2014/main" id="{1AAA887F-AB0A-861A-8392-5FE419BE2993}"/>
              </a:ext>
            </a:extLst>
          </p:cNvPr>
          <p:cNvCxnSpPr>
            <a:cxnSpLocks/>
            <a:endCxn id="23" idx="2"/>
          </p:cNvCxnSpPr>
          <p:nvPr/>
        </p:nvCxnSpPr>
        <p:spPr>
          <a:xfrm flipV="1">
            <a:off x="4286914" y="2857500"/>
            <a:ext cx="1368152" cy="31890"/>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1" name="32 Conector recto">
            <a:extLst>
              <a:ext uri="{FF2B5EF4-FFF2-40B4-BE49-F238E27FC236}">
                <a16:creationId xmlns:a16="http://schemas.microsoft.com/office/drawing/2014/main" id="{44AF42E8-DFF7-707C-0CCB-21C768F06D72}"/>
              </a:ext>
            </a:extLst>
          </p:cNvPr>
          <p:cNvCxnSpPr>
            <a:cxnSpLocks/>
            <a:endCxn id="22" idx="2"/>
          </p:cNvCxnSpPr>
          <p:nvPr/>
        </p:nvCxnSpPr>
        <p:spPr>
          <a:xfrm flipV="1">
            <a:off x="4286914" y="2538608"/>
            <a:ext cx="1224136" cy="350782"/>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12" name="35 Conector recto">
            <a:extLst>
              <a:ext uri="{FF2B5EF4-FFF2-40B4-BE49-F238E27FC236}">
                <a16:creationId xmlns:a16="http://schemas.microsoft.com/office/drawing/2014/main" id="{DA3C3433-9640-CBC3-225D-7365AA8A4EF4}"/>
              </a:ext>
            </a:extLst>
          </p:cNvPr>
          <p:cNvCxnSpPr>
            <a:cxnSpLocks/>
            <a:endCxn id="26" idx="2"/>
          </p:cNvCxnSpPr>
          <p:nvPr/>
        </p:nvCxnSpPr>
        <p:spPr>
          <a:xfrm flipV="1">
            <a:off x="4286914" y="2666165"/>
            <a:ext cx="1728192" cy="223226"/>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0" name="20 Conector recto">
            <a:extLst>
              <a:ext uri="{FF2B5EF4-FFF2-40B4-BE49-F238E27FC236}">
                <a16:creationId xmlns:a16="http://schemas.microsoft.com/office/drawing/2014/main" id="{02B10602-6C8E-4854-2899-534F7832DA1A}"/>
              </a:ext>
            </a:extLst>
          </p:cNvPr>
          <p:cNvCxnSpPr>
            <a:cxnSpLocks/>
          </p:cNvCxnSpPr>
          <p:nvPr/>
        </p:nvCxnSpPr>
        <p:spPr>
          <a:xfrm flipV="1">
            <a:off x="4286914" y="2411051"/>
            <a:ext cx="1001762" cy="478340"/>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1" name="38 Conector recto">
            <a:extLst>
              <a:ext uri="{FF2B5EF4-FFF2-40B4-BE49-F238E27FC236}">
                <a16:creationId xmlns:a16="http://schemas.microsoft.com/office/drawing/2014/main" id="{9F1428C1-A7CE-91CD-158B-0590324F3D23}"/>
              </a:ext>
            </a:extLst>
          </p:cNvPr>
          <p:cNvCxnSpPr>
            <a:cxnSpLocks/>
            <a:endCxn id="21" idx="2"/>
          </p:cNvCxnSpPr>
          <p:nvPr/>
        </p:nvCxnSpPr>
        <p:spPr>
          <a:xfrm>
            <a:off x="4286914" y="2889390"/>
            <a:ext cx="1016496" cy="159446"/>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2" name="40 Conector recto">
            <a:extLst>
              <a:ext uri="{FF2B5EF4-FFF2-40B4-BE49-F238E27FC236}">
                <a16:creationId xmlns:a16="http://schemas.microsoft.com/office/drawing/2014/main" id="{EF7940B1-AE40-1B2D-76AC-416AD099B9EC}"/>
              </a:ext>
            </a:extLst>
          </p:cNvPr>
          <p:cNvCxnSpPr>
            <a:cxnSpLocks/>
          </p:cNvCxnSpPr>
          <p:nvPr/>
        </p:nvCxnSpPr>
        <p:spPr>
          <a:xfrm>
            <a:off x="4280599" y="2889390"/>
            <a:ext cx="936069" cy="420910"/>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3" name="55 Conector recto">
            <a:extLst>
              <a:ext uri="{FF2B5EF4-FFF2-40B4-BE49-F238E27FC236}">
                <a16:creationId xmlns:a16="http://schemas.microsoft.com/office/drawing/2014/main" id="{FA26B1AD-3104-ACE8-C449-8C7FDA9D7ACB}"/>
              </a:ext>
            </a:extLst>
          </p:cNvPr>
          <p:cNvCxnSpPr>
            <a:cxnSpLocks/>
            <a:endCxn id="28" idx="2"/>
          </p:cNvCxnSpPr>
          <p:nvPr/>
        </p:nvCxnSpPr>
        <p:spPr>
          <a:xfrm flipV="1">
            <a:off x="4286914" y="3414054"/>
            <a:ext cx="432048" cy="113122"/>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4" name="58 Conector recto">
            <a:extLst>
              <a:ext uri="{FF2B5EF4-FFF2-40B4-BE49-F238E27FC236}">
                <a16:creationId xmlns:a16="http://schemas.microsoft.com/office/drawing/2014/main" id="{2A595EBF-285E-4F17-6FE6-E7BB8469DDAA}"/>
              </a:ext>
            </a:extLst>
          </p:cNvPr>
          <p:cNvCxnSpPr>
            <a:cxnSpLocks/>
            <a:endCxn id="25" idx="2"/>
          </p:cNvCxnSpPr>
          <p:nvPr/>
        </p:nvCxnSpPr>
        <p:spPr>
          <a:xfrm>
            <a:off x="4286914" y="3527174"/>
            <a:ext cx="821487" cy="67696"/>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5" name="61 Conector recto">
            <a:extLst>
              <a:ext uri="{FF2B5EF4-FFF2-40B4-BE49-F238E27FC236}">
                <a16:creationId xmlns:a16="http://schemas.microsoft.com/office/drawing/2014/main" id="{CE2B2A77-A0E5-A057-198D-2129428FB022}"/>
              </a:ext>
            </a:extLst>
          </p:cNvPr>
          <p:cNvCxnSpPr>
            <a:cxnSpLocks/>
            <a:endCxn id="29" idx="2"/>
          </p:cNvCxnSpPr>
          <p:nvPr/>
        </p:nvCxnSpPr>
        <p:spPr>
          <a:xfrm>
            <a:off x="4286914" y="3527174"/>
            <a:ext cx="432048" cy="217855"/>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39" name="69 Conector recto">
            <a:extLst>
              <a:ext uri="{FF2B5EF4-FFF2-40B4-BE49-F238E27FC236}">
                <a16:creationId xmlns:a16="http://schemas.microsoft.com/office/drawing/2014/main" id="{EA5EB460-0B09-64FE-A665-F17461396219}"/>
              </a:ext>
            </a:extLst>
          </p:cNvPr>
          <p:cNvCxnSpPr>
            <a:cxnSpLocks/>
            <a:endCxn id="36" idx="2"/>
          </p:cNvCxnSpPr>
          <p:nvPr/>
        </p:nvCxnSpPr>
        <p:spPr>
          <a:xfrm flipV="1">
            <a:off x="4286914" y="3763658"/>
            <a:ext cx="1368152" cy="465080"/>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40" name="72 Conector recto">
            <a:extLst>
              <a:ext uri="{FF2B5EF4-FFF2-40B4-BE49-F238E27FC236}">
                <a16:creationId xmlns:a16="http://schemas.microsoft.com/office/drawing/2014/main" id="{19E533F2-3D1C-796C-9B5E-67F4D731042C}"/>
              </a:ext>
            </a:extLst>
          </p:cNvPr>
          <p:cNvCxnSpPr>
            <a:cxnSpLocks/>
            <a:endCxn id="37" idx="2"/>
          </p:cNvCxnSpPr>
          <p:nvPr/>
        </p:nvCxnSpPr>
        <p:spPr>
          <a:xfrm flipV="1">
            <a:off x="4286914" y="3877956"/>
            <a:ext cx="1885346" cy="350782"/>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41" name="75 Conector recto">
            <a:extLst>
              <a:ext uri="{FF2B5EF4-FFF2-40B4-BE49-F238E27FC236}">
                <a16:creationId xmlns:a16="http://schemas.microsoft.com/office/drawing/2014/main" id="{205BF9E2-D52A-7E18-B432-0BA500768773}"/>
              </a:ext>
            </a:extLst>
          </p:cNvPr>
          <p:cNvCxnSpPr>
            <a:cxnSpLocks/>
            <a:endCxn id="38" idx="2"/>
          </p:cNvCxnSpPr>
          <p:nvPr/>
        </p:nvCxnSpPr>
        <p:spPr>
          <a:xfrm flipV="1">
            <a:off x="4286914" y="4133070"/>
            <a:ext cx="1368152" cy="95668"/>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cxnSp>
        <p:nvCxnSpPr>
          <p:cNvPr id="43" name="81 Conector recto">
            <a:extLst>
              <a:ext uri="{FF2B5EF4-FFF2-40B4-BE49-F238E27FC236}">
                <a16:creationId xmlns:a16="http://schemas.microsoft.com/office/drawing/2014/main" id="{F35029C5-460C-C825-D28F-16394DCA840E}"/>
              </a:ext>
            </a:extLst>
          </p:cNvPr>
          <p:cNvCxnSpPr>
            <a:cxnSpLocks/>
            <a:endCxn id="42" idx="2"/>
          </p:cNvCxnSpPr>
          <p:nvPr/>
        </p:nvCxnSpPr>
        <p:spPr>
          <a:xfrm>
            <a:off x="4286914" y="4228738"/>
            <a:ext cx="1676606" cy="159446"/>
          </a:xfrm>
          <a:prstGeom prst="line">
            <a:avLst/>
          </a:prstGeom>
          <a:ln w="25400">
            <a:solidFill>
              <a:srgbClr val="808799"/>
            </a:solidFill>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394FC7EF-EA26-8E68-94AC-42C7E667D021}"/>
              </a:ext>
            </a:extLst>
          </p:cNvPr>
          <p:cNvSpPr txBox="1"/>
          <p:nvPr/>
        </p:nvSpPr>
        <p:spPr>
          <a:xfrm>
            <a:off x="6515138" y="3172606"/>
            <a:ext cx="1803847" cy="430887"/>
          </a:xfrm>
          <a:prstGeom prst="rect">
            <a:avLst/>
          </a:prstGeom>
          <a:noFill/>
        </p:spPr>
        <p:txBody>
          <a:bodyPr wrap="square" lIns="0" tIns="0" rIns="0" bIns="0" rtlCol="0">
            <a:spAutoFit/>
          </a:bodyPr>
          <a:lstStyle/>
          <a:p>
            <a:r>
              <a:rPr lang="es-ES" sz="1400" b="1" dirty="0"/>
              <a:t>Puntos de venta y canales de distribución</a:t>
            </a:r>
            <a:endParaRPr lang="es-PE" sz="1400" b="1" dirty="0"/>
          </a:p>
        </p:txBody>
      </p:sp>
      <p:sp>
        <p:nvSpPr>
          <p:cNvPr id="44" name="Rectangle 5">
            <a:extLst>
              <a:ext uri="{FF2B5EF4-FFF2-40B4-BE49-F238E27FC236}">
                <a16:creationId xmlns:a16="http://schemas.microsoft.com/office/drawing/2014/main" id="{8AFC61E4-2320-2B4C-B44B-FE019AAB5B9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2" name="Forma libre 1">
            <a:extLst>
              <a:ext uri="{FF2B5EF4-FFF2-40B4-BE49-F238E27FC236}">
                <a16:creationId xmlns:a16="http://schemas.microsoft.com/office/drawing/2014/main" id="{9E336928-6081-3C40-BD96-61D2A3956941}"/>
              </a:ext>
            </a:extLst>
          </p:cNvPr>
          <p:cNvSpPr/>
          <p:nvPr/>
        </p:nvSpPr>
        <p:spPr>
          <a:xfrm>
            <a:off x="2971800" y="2891348"/>
            <a:ext cx="514350" cy="1333500"/>
          </a:xfrm>
          <a:custGeom>
            <a:avLst/>
            <a:gdLst>
              <a:gd name="connsiteX0" fmla="*/ 508000 w 514350"/>
              <a:gd name="connsiteY0" fmla="*/ 0 h 1333500"/>
              <a:gd name="connsiteX1" fmla="*/ 0 w 514350"/>
              <a:gd name="connsiteY1" fmla="*/ 0 h 1333500"/>
              <a:gd name="connsiteX2" fmla="*/ 0 w 514350"/>
              <a:gd name="connsiteY2" fmla="*/ 1333500 h 1333500"/>
              <a:gd name="connsiteX3" fmla="*/ 514350 w 514350"/>
              <a:gd name="connsiteY3" fmla="*/ 1333500 h 1333500"/>
            </a:gdLst>
            <a:ahLst/>
            <a:cxnLst>
              <a:cxn ang="0">
                <a:pos x="connsiteX0" y="connsiteY0"/>
              </a:cxn>
              <a:cxn ang="0">
                <a:pos x="connsiteX1" y="connsiteY1"/>
              </a:cxn>
              <a:cxn ang="0">
                <a:pos x="connsiteX2" y="connsiteY2"/>
              </a:cxn>
              <a:cxn ang="0">
                <a:pos x="connsiteX3" y="connsiteY3"/>
              </a:cxn>
            </a:cxnLst>
            <a:rect l="l" t="t" r="r" b="b"/>
            <a:pathLst>
              <a:path w="514350" h="1333500">
                <a:moveTo>
                  <a:pt x="508000" y="0"/>
                </a:moveTo>
                <a:lnTo>
                  <a:pt x="0" y="0"/>
                </a:lnTo>
                <a:lnTo>
                  <a:pt x="0" y="1333500"/>
                </a:lnTo>
                <a:lnTo>
                  <a:pt x="514350" y="1333500"/>
                </a:lnTo>
              </a:path>
            </a:pathLst>
          </a:custGeom>
          <a:noFill/>
          <a:ln w="25400">
            <a:solidFill>
              <a:srgbClr val="808799"/>
            </a:solidFill>
            <a:headEnd type="triangle"/>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6" name="Conector recto 5">
            <a:extLst>
              <a:ext uri="{FF2B5EF4-FFF2-40B4-BE49-F238E27FC236}">
                <a16:creationId xmlns:a16="http://schemas.microsoft.com/office/drawing/2014/main" id="{B80E49ED-2A9D-0B4E-93B7-0D22B9FFFCE8}"/>
              </a:ext>
            </a:extLst>
          </p:cNvPr>
          <p:cNvCxnSpPr>
            <a:cxnSpLocks/>
          </p:cNvCxnSpPr>
          <p:nvPr/>
        </p:nvCxnSpPr>
        <p:spPr>
          <a:xfrm>
            <a:off x="2355836" y="3511230"/>
            <a:ext cx="615964" cy="0"/>
          </a:xfrm>
          <a:prstGeom prst="line">
            <a:avLst/>
          </a:prstGeom>
          <a:ln>
            <a:solidFill>
              <a:srgbClr val="808799"/>
            </a:solidFill>
          </a:ln>
          <a:effectLst/>
        </p:spPr>
        <p:style>
          <a:lnRef idx="2">
            <a:schemeClr val="accent1"/>
          </a:lnRef>
          <a:fillRef idx="0">
            <a:schemeClr val="accent1"/>
          </a:fillRef>
          <a:effectRef idx="1">
            <a:schemeClr val="accent1"/>
          </a:effectRef>
          <a:fontRef idx="minor">
            <a:schemeClr val="tx1"/>
          </a:fontRef>
        </p:style>
      </p:cxnSp>
      <p:sp>
        <p:nvSpPr>
          <p:cNvPr id="52" name="Rectángulo redondeado 51">
            <a:extLst>
              <a:ext uri="{FF2B5EF4-FFF2-40B4-BE49-F238E27FC236}">
                <a16:creationId xmlns:a16="http://schemas.microsoft.com/office/drawing/2014/main" id="{63A81921-0B61-5D47-AF7F-07925A3EFE01}"/>
              </a:ext>
            </a:extLst>
          </p:cNvPr>
          <p:cNvSpPr/>
          <p:nvPr/>
        </p:nvSpPr>
        <p:spPr>
          <a:xfrm>
            <a:off x="955958" y="3244635"/>
            <a:ext cx="1418271" cy="500394"/>
          </a:xfrm>
          <a:prstGeom prst="roundRect">
            <a:avLst>
              <a:gd name="adj" fmla="val 2357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400" b="1" dirty="0">
                <a:latin typeface="Calibri" charset="0"/>
                <a:ea typeface="Calibri" charset="0"/>
                <a:cs typeface="Calibri" charset="0"/>
              </a:rPr>
              <a:t>PLANTA</a:t>
            </a:r>
          </a:p>
        </p:txBody>
      </p:sp>
      <p:grpSp>
        <p:nvGrpSpPr>
          <p:cNvPr id="53" name="Agrupar 19">
            <a:extLst>
              <a:ext uri="{FF2B5EF4-FFF2-40B4-BE49-F238E27FC236}">
                <a16:creationId xmlns:a16="http://schemas.microsoft.com/office/drawing/2014/main" id="{905D168C-5F2B-8F41-BFC8-8365ABEF0E14}"/>
              </a:ext>
            </a:extLst>
          </p:cNvPr>
          <p:cNvGrpSpPr/>
          <p:nvPr/>
        </p:nvGrpSpPr>
        <p:grpSpPr>
          <a:xfrm>
            <a:off x="739941" y="3288709"/>
            <a:ext cx="459474" cy="403823"/>
            <a:chOff x="5892512" y="2805541"/>
            <a:chExt cx="459474" cy="403823"/>
          </a:xfrm>
        </p:grpSpPr>
        <p:sp>
          <p:nvSpPr>
            <p:cNvPr id="54" name="Elipse 53">
              <a:extLst>
                <a:ext uri="{FF2B5EF4-FFF2-40B4-BE49-F238E27FC236}">
                  <a16:creationId xmlns:a16="http://schemas.microsoft.com/office/drawing/2014/main" id="{17602B62-C94A-724D-8FF3-36284E50B2E7}"/>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5" name="Elipse 54">
              <a:extLst>
                <a:ext uri="{FF2B5EF4-FFF2-40B4-BE49-F238E27FC236}">
                  <a16:creationId xmlns:a16="http://schemas.microsoft.com/office/drawing/2014/main" id="{E38601C3-B516-D84B-975C-634D6CFD4D53}"/>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6" name="Triángulo 55">
              <a:extLst>
                <a:ext uri="{FF2B5EF4-FFF2-40B4-BE49-F238E27FC236}">
                  <a16:creationId xmlns:a16="http://schemas.microsoft.com/office/drawing/2014/main" id="{B6388638-4809-914C-BCA4-C08CFBF1F5C8}"/>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49" name="Rectángulo redondeado 48">
            <a:extLst>
              <a:ext uri="{FF2B5EF4-FFF2-40B4-BE49-F238E27FC236}">
                <a16:creationId xmlns:a16="http://schemas.microsoft.com/office/drawing/2014/main" id="{BEF59A10-C769-EB44-A357-DB17BF4A4D0A}"/>
              </a:ext>
            </a:extLst>
          </p:cNvPr>
          <p:cNvSpPr/>
          <p:nvPr/>
        </p:nvSpPr>
        <p:spPr>
          <a:xfrm>
            <a:off x="3480127" y="2672727"/>
            <a:ext cx="864096" cy="446450"/>
          </a:xfrm>
          <a:prstGeom prst="roundRect">
            <a:avLst>
              <a:gd name="adj" fmla="val 1795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500" b="1" dirty="0">
                <a:solidFill>
                  <a:schemeClr val="bg1"/>
                </a:solidFill>
                <a:latin typeface="Calibri"/>
                <a:cs typeface="Calibri"/>
              </a:rPr>
              <a:t>CD</a:t>
            </a:r>
          </a:p>
        </p:txBody>
      </p:sp>
      <p:sp>
        <p:nvSpPr>
          <p:cNvPr id="57" name="Rectángulo redondeado 56">
            <a:extLst>
              <a:ext uri="{FF2B5EF4-FFF2-40B4-BE49-F238E27FC236}">
                <a16:creationId xmlns:a16="http://schemas.microsoft.com/office/drawing/2014/main" id="{F0DB794A-BA27-5145-8661-CF9E3CDE3D53}"/>
              </a:ext>
            </a:extLst>
          </p:cNvPr>
          <p:cNvSpPr/>
          <p:nvPr/>
        </p:nvSpPr>
        <p:spPr>
          <a:xfrm>
            <a:off x="3480127" y="3294634"/>
            <a:ext cx="864096" cy="446450"/>
          </a:xfrm>
          <a:prstGeom prst="roundRect">
            <a:avLst>
              <a:gd name="adj" fmla="val 1795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500" b="1" dirty="0">
                <a:solidFill>
                  <a:schemeClr val="bg1"/>
                </a:solidFill>
                <a:latin typeface="Calibri"/>
                <a:cs typeface="Calibri"/>
              </a:rPr>
              <a:t>MAY.</a:t>
            </a:r>
          </a:p>
        </p:txBody>
      </p:sp>
      <p:sp>
        <p:nvSpPr>
          <p:cNvPr id="58" name="Rectángulo redondeado 57">
            <a:extLst>
              <a:ext uri="{FF2B5EF4-FFF2-40B4-BE49-F238E27FC236}">
                <a16:creationId xmlns:a16="http://schemas.microsoft.com/office/drawing/2014/main" id="{66936E5B-7BEC-4A46-952F-2F6AE8232A79}"/>
              </a:ext>
            </a:extLst>
          </p:cNvPr>
          <p:cNvSpPr/>
          <p:nvPr/>
        </p:nvSpPr>
        <p:spPr>
          <a:xfrm>
            <a:off x="3480127" y="3986884"/>
            <a:ext cx="864096" cy="446450"/>
          </a:xfrm>
          <a:prstGeom prst="roundRect">
            <a:avLst>
              <a:gd name="adj" fmla="val 1795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500" b="1" dirty="0">
                <a:solidFill>
                  <a:schemeClr val="bg1"/>
                </a:solidFill>
                <a:latin typeface="Calibri"/>
                <a:cs typeface="Calibri"/>
              </a:rPr>
              <a:t>MIN</a:t>
            </a:r>
          </a:p>
        </p:txBody>
      </p:sp>
      <p:sp>
        <p:nvSpPr>
          <p:cNvPr id="27" name="27 Elipse">
            <a:extLst>
              <a:ext uri="{FF2B5EF4-FFF2-40B4-BE49-F238E27FC236}">
                <a16:creationId xmlns:a16="http://schemas.microsoft.com/office/drawing/2014/main" id="{546B4E3E-7308-4156-3C17-26A657EDFF82}"/>
              </a:ext>
            </a:extLst>
          </p:cNvPr>
          <p:cNvSpPr/>
          <p:nvPr/>
        </p:nvSpPr>
        <p:spPr>
          <a:xfrm>
            <a:off x="5072687" y="3176393"/>
            <a:ext cx="273332"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17 Elipse">
            <a:extLst>
              <a:ext uri="{FF2B5EF4-FFF2-40B4-BE49-F238E27FC236}">
                <a16:creationId xmlns:a16="http://schemas.microsoft.com/office/drawing/2014/main" id="{9FC56945-E5F5-6708-E726-CC1614335A77}"/>
              </a:ext>
            </a:extLst>
          </p:cNvPr>
          <p:cNvSpPr/>
          <p:nvPr/>
        </p:nvSpPr>
        <p:spPr>
          <a:xfrm>
            <a:off x="5151010" y="2283494"/>
            <a:ext cx="266948"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24 Elipse">
            <a:extLst>
              <a:ext uri="{FF2B5EF4-FFF2-40B4-BE49-F238E27FC236}">
                <a16:creationId xmlns:a16="http://schemas.microsoft.com/office/drawing/2014/main" id="{97B76956-64EB-40C6-17F6-FA5F4B38F771}"/>
              </a:ext>
            </a:extLst>
          </p:cNvPr>
          <p:cNvSpPr/>
          <p:nvPr/>
        </p:nvSpPr>
        <p:spPr>
          <a:xfrm>
            <a:off x="5714374" y="3182743"/>
            <a:ext cx="288032" cy="255114"/>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88993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5588" y="1525588"/>
            <a:ext cx="3887025" cy="3539430"/>
          </a:xfrm>
          <a:prstGeom prst="rect">
            <a:avLst/>
          </a:prstGeom>
        </p:spPr>
        <p:txBody>
          <a:bodyPr vert="horz" wrap="square" lIns="0" tIns="0" rIns="0" bIns="0" rtlCol="0">
            <a:spAutoFit/>
          </a:bodyPr>
          <a:lstStyle/>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Costo por envío.</a:t>
            </a: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Costo del transporte semana / mes.</a:t>
            </a: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Tasa de entrega exitosa </a:t>
            </a:r>
            <a:r>
              <a:rPr lang="es-ES" sz="1500" i="1" spc="-10" dirty="0">
                <a:solidFill>
                  <a:srgbClr val="262626"/>
                </a:solidFill>
                <a:cs typeface="Source Sans Pro"/>
              </a:rPr>
              <a:t>FILL RATE</a:t>
            </a:r>
            <a:r>
              <a:rPr lang="es-ES" sz="1500" spc="-10" dirty="0">
                <a:solidFill>
                  <a:srgbClr val="262626"/>
                </a:solidFill>
                <a:cs typeface="Source Sans Pro"/>
              </a:rPr>
              <a:t>.</a:t>
            </a: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Tiempo de entrega.</a:t>
            </a: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Utilización de la flota.</a:t>
            </a: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Número de entregas fallidas.</a:t>
            </a: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Índice de satisfacción del cliente.</a:t>
            </a:r>
          </a:p>
          <a:p>
            <a:pPr marL="297475" indent="-285750">
              <a:buSzPct val="100000"/>
              <a:buFont typeface="Arial" panose="020B0604020202020204" pitchFamily="34" charset="0"/>
              <a:buChar char="•"/>
              <a:tabLst>
                <a:tab pos="121285" algn="l"/>
              </a:tabLst>
            </a:pPr>
            <a:endParaRPr lang="es-ES" sz="1500" spc="-10" dirty="0">
              <a:solidFill>
                <a:srgbClr val="262626"/>
              </a:solidFill>
              <a:cs typeface="Source Sans Pro"/>
            </a:endParaRPr>
          </a:p>
          <a:p>
            <a:pPr marL="182563" indent="-171450">
              <a:spcAft>
                <a:spcPts val="600"/>
              </a:spcAft>
              <a:buSzPct val="100000"/>
              <a:buFont typeface="Arial" panose="020B0604020202020204" pitchFamily="34" charset="0"/>
              <a:buChar char="•"/>
            </a:pPr>
            <a:r>
              <a:rPr lang="es-ES" sz="1500" spc="-10" dirty="0">
                <a:solidFill>
                  <a:srgbClr val="262626"/>
                </a:solidFill>
                <a:cs typeface="Source Sans Pro"/>
              </a:rPr>
              <a:t>Si la empresa tiene flota propia se generan costos de mantenimiento de los vehículos y personal que forman parte del costo del transporte. También se incluyen equipos y </a:t>
            </a:r>
            <a:r>
              <a:rPr lang="es-ES" sz="1500" i="1" spc="-10" dirty="0">
                <a:solidFill>
                  <a:srgbClr val="262626"/>
                </a:solidFill>
                <a:cs typeface="Source Sans Pro"/>
              </a:rPr>
              <a:t>software </a:t>
            </a:r>
            <a:r>
              <a:rPr lang="es-ES" sz="1500" spc="-10" dirty="0">
                <a:solidFill>
                  <a:srgbClr val="262626"/>
                </a:solidFill>
                <a:cs typeface="Source Sans Pro"/>
              </a:rPr>
              <a:t>para las rutas.</a:t>
            </a:r>
          </a:p>
          <a:p>
            <a:pPr marL="182563" indent="-171450">
              <a:spcAft>
                <a:spcPts val="600"/>
              </a:spcAft>
              <a:buSzPct val="100000"/>
              <a:buFont typeface="Arial" panose="020B0604020202020204" pitchFamily="34" charset="0"/>
              <a:buChar char="•"/>
            </a:pPr>
            <a:r>
              <a:rPr lang="es-ES" sz="1500" spc="-10" dirty="0">
                <a:solidFill>
                  <a:srgbClr val="262626"/>
                </a:solidFill>
                <a:cs typeface="Source Sans Pro"/>
              </a:rPr>
              <a:t>Si la flota es tercerizada los costos se reducen al contrato y la tarifa de transporte acordada.</a:t>
            </a:r>
            <a:endParaRPr lang="es-PE" sz="1500" spc="-10" dirty="0">
              <a:solidFill>
                <a:srgbClr val="262626"/>
              </a:solidFill>
              <a:cs typeface="Source Sans Pro"/>
            </a:endParaRPr>
          </a:p>
        </p:txBody>
      </p:sp>
      <p:sp>
        <p:nvSpPr>
          <p:cNvPr id="7" name="Rectangle 5">
            <a:extLst>
              <a:ext uri="{FF2B5EF4-FFF2-40B4-BE49-F238E27FC236}">
                <a16:creationId xmlns:a16="http://schemas.microsoft.com/office/drawing/2014/main" id="{EC937F4E-BE25-CF48-A757-2A779B2C1B9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 name="Grupo 7">
            <a:extLst>
              <a:ext uri="{FF2B5EF4-FFF2-40B4-BE49-F238E27FC236}">
                <a16:creationId xmlns:a16="http://schemas.microsoft.com/office/drawing/2014/main" id="{34C716C3-8B5A-3A46-8EB6-D0FA5B061FF9}"/>
              </a:ext>
            </a:extLst>
          </p:cNvPr>
          <p:cNvGrpSpPr/>
          <p:nvPr/>
        </p:nvGrpSpPr>
        <p:grpSpPr>
          <a:xfrm>
            <a:off x="4913908" y="1236805"/>
            <a:ext cx="3359829" cy="3419190"/>
            <a:chOff x="4913908" y="1087715"/>
            <a:chExt cx="3359829" cy="3419190"/>
          </a:xfrm>
        </p:grpSpPr>
        <p:pic>
          <p:nvPicPr>
            <p:cNvPr id="9" name="Imagen 8">
              <a:extLst>
                <a:ext uri="{FF2B5EF4-FFF2-40B4-BE49-F238E27FC236}">
                  <a16:creationId xmlns:a16="http://schemas.microsoft.com/office/drawing/2014/main" id="{9692E505-6524-5049-AD80-FAB332B6D4E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13908" y="1087715"/>
              <a:ext cx="3359829" cy="3419190"/>
            </a:xfrm>
            <a:prstGeom prst="rect">
              <a:avLst/>
            </a:prstGeom>
          </p:spPr>
        </p:pic>
        <p:sp>
          <p:nvSpPr>
            <p:cNvPr id="10" name="object 7">
              <a:extLst>
                <a:ext uri="{FF2B5EF4-FFF2-40B4-BE49-F238E27FC236}">
                  <a16:creationId xmlns:a16="http://schemas.microsoft.com/office/drawing/2014/main" id="{9497EED5-3CEB-D64C-A903-614DE5EB4015}"/>
                </a:ext>
              </a:extLst>
            </p:cNvPr>
            <p:cNvSpPr txBox="1"/>
            <p:nvPr/>
          </p:nvSpPr>
          <p:spPr>
            <a:xfrm>
              <a:off x="5135505" y="2054717"/>
              <a:ext cx="927998" cy="307777"/>
            </a:xfrm>
            <a:prstGeom prst="rect">
              <a:avLst/>
            </a:prstGeom>
          </p:spPr>
          <p:txBody>
            <a:bodyPr vert="horz" wrap="square" lIns="0" tIns="0" rIns="0" bIns="0" rtlCol="0">
              <a:spAutoFit/>
            </a:bodyPr>
            <a:lstStyle/>
            <a:p>
              <a:pPr marL="11725">
                <a:buSzPct val="100000"/>
                <a:tabLst>
                  <a:tab pos="121285" algn="l"/>
                </a:tabLst>
              </a:pPr>
              <a:r>
                <a:rPr lang="es-ES" sz="1000" b="1" spc="-10" dirty="0">
                  <a:solidFill>
                    <a:schemeClr val="bg1"/>
                  </a:solidFill>
                  <a:cs typeface="Source Sans Pro"/>
                </a:rPr>
                <a:t>EQUIPOS Y </a:t>
              </a:r>
            </a:p>
            <a:p>
              <a:pPr marL="11725">
                <a:buSzPct val="100000"/>
                <a:tabLst>
                  <a:tab pos="121285" algn="l"/>
                </a:tabLst>
              </a:pPr>
              <a:r>
                <a:rPr lang="es-ES" sz="1000" b="1" spc="-10" dirty="0">
                  <a:solidFill>
                    <a:schemeClr val="bg1"/>
                  </a:solidFill>
                  <a:cs typeface="Source Sans Pro"/>
                </a:rPr>
                <a:t>SISTEMAS</a:t>
              </a:r>
              <a:endParaRPr lang="es-ES" sz="1000" spc="-10" dirty="0">
                <a:solidFill>
                  <a:schemeClr val="bg1"/>
                </a:solidFill>
                <a:cs typeface="Source Sans Pro"/>
              </a:endParaRPr>
            </a:p>
          </p:txBody>
        </p:sp>
        <p:sp>
          <p:nvSpPr>
            <p:cNvPr id="11" name="object 7">
              <a:extLst>
                <a:ext uri="{FF2B5EF4-FFF2-40B4-BE49-F238E27FC236}">
                  <a16:creationId xmlns:a16="http://schemas.microsoft.com/office/drawing/2014/main" id="{E7613677-D84E-594E-9F8C-11C3C6B4FE43}"/>
                </a:ext>
              </a:extLst>
            </p:cNvPr>
            <p:cNvSpPr txBox="1"/>
            <p:nvPr/>
          </p:nvSpPr>
          <p:spPr>
            <a:xfrm>
              <a:off x="6200980" y="3807088"/>
              <a:ext cx="927998" cy="307777"/>
            </a:xfrm>
            <a:prstGeom prst="rect">
              <a:avLst/>
            </a:prstGeom>
          </p:spPr>
          <p:txBody>
            <a:bodyPr vert="horz" wrap="square" lIns="0" tIns="0" rIns="0" bIns="0" rtlCol="0">
              <a:spAutoFit/>
            </a:bodyPr>
            <a:lstStyle/>
            <a:p>
              <a:pPr marL="11725">
                <a:buSzPct val="100000"/>
                <a:tabLst>
                  <a:tab pos="121285" algn="l"/>
                </a:tabLst>
              </a:pPr>
              <a:r>
                <a:rPr lang="es-ES" sz="1000" b="1" spc="-10" dirty="0">
                  <a:solidFill>
                    <a:schemeClr val="bg1"/>
                  </a:solidFill>
                  <a:cs typeface="Source Sans Pro"/>
                </a:rPr>
                <a:t>DESARROLLO</a:t>
              </a:r>
            </a:p>
            <a:p>
              <a:pPr marL="11725">
                <a:buSzPct val="100000"/>
                <a:tabLst>
                  <a:tab pos="121285" algn="l"/>
                </a:tabLst>
              </a:pPr>
              <a:r>
                <a:rPr lang="es-ES" sz="1000" b="1" spc="-10" dirty="0">
                  <a:solidFill>
                    <a:schemeClr val="bg1"/>
                  </a:solidFill>
                  <a:cs typeface="Source Sans Pro"/>
                </a:rPr>
                <a:t>DE GENTE</a:t>
              </a:r>
              <a:endParaRPr lang="es-ES" sz="1000" spc="-10" dirty="0">
                <a:solidFill>
                  <a:schemeClr val="bg1"/>
                </a:solidFill>
                <a:cs typeface="Source Sans Pro"/>
              </a:endParaRPr>
            </a:p>
          </p:txBody>
        </p:sp>
        <p:sp>
          <p:nvSpPr>
            <p:cNvPr id="12" name="object 7">
              <a:extLst>
                <a:ext uri="{FF2B5EF4-FFF2-40B4-BE49-F238E27FC236}">
                  <a16:creationId xmlns:a16="http://schemas.microsoft.com/office/drawing/2014/main" id="{6F354C99-324C-624F-A060-81A280B6EBC0}"/>
                </a:ext>
              </a:extLst>
            </p:cNvPr>
            <p:cNvSpPr txBox="1"/>
            <p:nvPr/>
          </p:nvSpPr>
          <p:spPr>
            <a:xfrm>
              <a:off x="7282357" y="2054717"/>
              <a:ext cx="927998" cy="461665"/>
            </a:xfrm>
            <a:prstGeom prst="rect">
              <a:avLst/>
            </a:prstGeom>
          </p:spPr>
          <p:txBody>
            <a:bodyPr vert="horz" wrap="square" lIns="0" tIns="0" rIns="0" bIns="0" rtlCol="0">
              <a:spAutoFit/>
            </a:bodyPr>
            <a:lstStyle/>
            <a:p>
              <a:pPr marL="11725">
                <a:buSzPct val="100000"/>
                <a:tabLst>
                  <a:tab pos="121285" algn="l"/>
                </a:tabLst>
              </a:pPr>
              <a:r>
                <a:rPr lang="es-ES" sz="1000" b="1" spc="-10" dirty="0">
                  <a:solidFill>
                    <a:schemeClr val="bg1"/>
                  </a:solidFill>
                  <a:cs typeface="Source Sans Pro"/>
                </a:rPr>
                <a:t>MEJORANDO EL DESEMPEÑO DE LA OPERACIÓN</a:t>
              </a:r>
              <a:endParaRPr lang="es-ES" sz="1000" spc="-10" dirty="0">
                <a:solidFill>
                  <a:schemeClr val="bg1"/>
                </a:solidFill>
                <a:cs typeface="Source Sans Pro"/>
              </a:endParaRPr>
            </a:p>
          </p:txBody>
        </p:sp>
        <p:pic>
          <p:nvPicPr>
            <p:cNvPr id="13" name="Imagen 12">
              <a:extLst>
                <a:ext uri="{FF2B5EF4-FFF2-40B4-BE49-F238E27FC236}">
                  <a16:creationId xmlns:a16="http://schemas.microsoft.com/office/drawing/2014/main" id="{9BDF05E4-387F-A446-B933-BA0B670D1CBE}"/>
                </a:ext>
              </a:extLst>
            </p:cNvPr>
            <p:cNvPicPr>
              <a:picLocks noChangeAspect="1"/>
            </p:cNvPicPr>
            <p:nvPr/>
          </p:nvPicPr>
          <p:blipFill>
            <a:blip r:embed="rId4"/>
            <a:stretch>
              <a:fillRect/>
            </a:stretch>
          </p:blipFill>
          <p:spPr>
            <a:xfrm>
              <a:off x="7350420" y="1587178"/>
              <a:ext cx="395936" cy="395936"/>
            </a:xfrm>
            <a:prstGeom prst="rect">
              <a:avLst/>
            </a:prstGeom>
          </p:spPr>
        </p:pic>
        <p:pic>
          <p:nvPicPr>
            <p:cNvPr id="14" name="Imagen 13">
              <a:extLst>
                <a:ext uri="{FF2B5EF4-FFF2-40B4-BE49-F238E27FC236}">
                  <a16:creationId xmlns:a16="http://schemas.microsoft.com/office/drawing/2014/main" id="{6C88AD28-BD86-2347-8EE5-7E189A403819}"/>
                </a:ext>
              </a:extLst>
            </p:cNvPr>
            <p:cNvPicPr>
              <a:picLocks noChangeAspect="1"/>
            </p:cNvPicPr>
            <p:nvPr/>
          </p:nvPicPr>
          <p:blipFill>
            <a:blip r:embed="rId5"/>
            <a:stretch>
              <a:fillRect/>
            </a:stretch>
          </p:blipFill>
          <p:spPr>
            <a:xfrm>
              <a:off x="5276154" y="1573817"/>
              <a:ext cx="409297" cy="409297"/>
            </a:xfrm>
            <a:prstGeom prst="rect">
              <a:avLst/>
            </a:prstGeom>
          </p:spPr>
        </p:pic>
        <p:pic>
          <p:nvPicPr>
            <p:cNvPr id="15" name="Imagen 14">
              <a:extLst>
                <a:ext uri="{FF2B5EF4-FFF2-40B4-BE49-F238E27FC236}">
                  <a16:creationId xmlns:a16="http://schemas.microsoft.com/office/drawing/2014/main" id="{E7EC4B90-6B0F-AF44-9128-40D345AC570C}"/>
                </a:ext>
              </a:extLst>
            </p:cNvPr>
            <p:cNvPicPr>
              <a:picLocks noChangeAspect="1"/>
            </p:cNvPicPr>
            <p:nvPr/>
          </p:nvPicPr>
          <p:blipFill>
            <a:blip r:embed="rId6"/>
            <a:stretch>
              <a:fillRect/>
            </a:stretch>
          </p:blipFill>
          <p:spPr>
            <a:xfrm>
              <a:off x="5784690" y="3233863"/>
              <a:ext cx="353717" cy="518425"/>
            </a:xfrm>
            <a:prstGeom prst="rect">
              <a:avLst/>
            </a:prstGeom>
          </p:spPr>
        </p:pic>
        <p:sp>
          <p:nvSpPr>
            <p:cNvPr id="16" name="object 7">
              <a:extLst>
                <a:ext uri="{FF2B5EF4-FFF2-40B4-BE49-F238E27FC236}">
                  <a16:creationId xmlns:a16="http://schemas.microsoft.com/office/drawing/2014/main" id="{15AE7D3C-7288-4748-9880-811237C84B25}"/>
                </a:ext>
              </a:extLst>
            </p:cNvPr>
            <p:cNvSpPr txBox="1"/>
            <p:nvPr/>
          </p:nvSpPr>
          <p:spPr>
            <a:xfrm>
              <a:off x="5685451" y="2854483"/>
              <a:ext cx="319358" cy="276999"/>
            </a:xfrm>
            <a:prstGeom prst="rect">
              <a:avLst/>
            </a:prstGeom>
          </p:spPr>
          <p:txBody>
            <a:bodyPr vert="horz" wrap="square" lIns="0" tIns="0" rIns="0" bIns="0" rtlCol="0">
              <a:spAutoFit/>
            </a:bodyPr>
            <a:lstStyle/>
            <a:p>
              <a:pPr marL="11725">
                <a:buSzPct val="100000"/>
                <a:tabLst>
                  <a:tab pos="121285" algn="l"/>
                </a:tabLst>
              </a:pPr>
              <a:r>
                <a:rPr lang="es-ES" b="1" spc="-10" dirty="0">
                  <a:solidFill>
                    <a:schemeClr val="bg1"/>
                  </a:solidFill>
                  <a:cs typeface="Source Sans Pro"/>
                </a:rPr>
                <a:t>03</a:t>
              </a:r>
              <a:endParaRPr lang="es-ES" spc="-10" dirty="0">
                <a:solidFill>
                  <a:schemeClr val="bg1"/>
                </a:solidFill>
                <a:cs typeface="Source Sans Pro"/>
              </a:endParaRPr>
            </a:p>
          </p:txBody>
        </p:sp>
        <p:sp>
          <p:nvSpPr>
            <p:cNvPr id="17" name="object 7">
              <a:extLst>
                <a:ext uri="{FF2B5EF4-FFF2-40B4-BE49-F238E27FC236}">
                  <a16:creationId xmlns:a16="http://schemas.microsoft.com/office/drawing/2014/main" id="{3EF63A26-BE47-0B4D-A4E7-DF9CB6888278}"/>
                </a:ext>
              </a:extLst>
            </p:cNvPr>
            <p:cNvSpPr txBox="1"/>
            <p:nvPr/>
          </p:nvSpPr>
          <p:spPr>
            <a:xfrm>
              <a:off x="6631657" y="1987791"/>
              <a:ext cx="319358" cy="276999"/>
            </a:xfrm>
            <a:prstGeom prst="rect">
              <a:avLst/>
            </a:prstGeom>
          </p:spPr>
          <p:txBody>
            <a:bodyPr vert="horz" wrap="square" lIns="0" tIns="0" rIns="0" bIns="0" rtlCol="0">
              <a:spAutoFit/>
            </a:bodyPr>
            <a:lstStyle/>
            <a:p>
              <a:pPr marL="11725">
                <a:buSzPct val="100000"/>
                <a:tabLst>
                  <a:tab pos="121285" algn="l"/>
                </a:tabLst>
              </a:pPr>
              <a:r>
                <a:rPr lang="es-ES" b="1" spc="-10" dirty="0">
                  <a:solidFill>
                    <a:schemeClr val="bg1"/>
                  </a:solidFill>
                  <a:cs typeface="Source Sans Pro"/>
                </a:rPr>
                <a:t>02</a:t>
              </a:r>
              <a:endParaRPr lang="es-ES" spc="-10" dirty="0">
                <a:solidFill>
                  <a:schemeClr val="bg1"/>
                </a:solidFill>
                <a:cs typeface="Source Sans Pro"/>
              </a:endParaRPr>
            </a:p>
          </p:txBody>
        </p:sp>
        <p:sp>
          <p:nvSpPr>
            <p:cNvPr id="18" name="object 7">
              <a:extLst>
                <a:ext uri="{FF2B5EF4-FFF2-40B4-BE49-F238E27FC236}">
                  <a16:creationId xmlns:a16="http://schemas.microsoft.com/office/drawing/2014/main" id="{CFCEC897-8B3A-0F40-B6C3-B9B1DAD8ABFE}"/>
                </a:ext>
              </a:extLst>
            </p:cNvPr>
            <p:cNvSpPr txBox="1"/>
            <p:nvPr/>
          </p:nvSpPr>
          <p:spPr>
            <a:xfrm>
              <a:off x="6894050" y="3093022"/>
              <a:ext cx="319358" cy="276999"/>
            </a:xfrm>
            <a:prstGeom prst="rect">
              <a:avLst/>
            </a:prstGeom>
          </p:spPr>
          <p:txBody>
            <a:bodyPr vert="horz" wrap="square" lIns="0" tIns="0" rIns="0" bIns="0" rtlCol="0">
              <a:spAutoFit/>
            </a:bodyPr>
            <a:lstStyle/>
            <a:p>
              <a:pPr marL="11725">
                <a:buSzPct val="100000"/>
                <a:tabLst>
                  <a:tab pos="121285" algn="l"/>
                </a:tabLst>
              </a:pPr>
              <a:r>
                <a:rPr lang="es-ES" b="1" spc="-10" dirty="0">
                  <a:solidFill>
                    <a:schemeClr val="bg1"/>
                  </a:solidFill>
                  <a:cs typeface="Source Sans Pro"/>
                </a:rPr>
                <a:t>01</a:t>
              </a:r>
              <a:endParaRPr lang="es-ES" spc="-10" dirty="0">
                <a:solidFill>
                  <a:schemeClr val="bg1"/>
                </a:solidFill>
                <a:cs typeface="Source Sans Pro"/>
              </a:endParaRPr>
            </a:p>
          </p:txBody>
        </p:sp>
      </p:grpSp>
      <p:pic>
        <p:nvPicPr>
          <p:cNvPr id="19" name="Imagen 18">
            <a:extLst>
              <a:ext uri="{FF2B5EF4-FFF2-40B4-BE49-F238E27FC236}">
                <a16:creationId xmlns:a16="http://schemas.microsoft.com/office/drawing/2014/main" id="{83C8B121-1CA1-1540-8276-8D2718F541E2}"/>
              </a:ext>
            </a:extLst>
          </p:cNvPr>
          <p:cNvPicPr>
            <a:picLocks noChangeAspect="1"/>
          </p:cNvPicPr>
          <p:nvPr/>
        </p:nvPicPr>
        <p:blipFill>
          <a:blip r:embed="rId7"/>
          <a:stretch>
            <a:fillRect/>
          </a:stretch>
        </p:blipFill>
        <p:spPr>
          <a:xfrm>
            <a:off x="6177127" y="2725298"/>
            <a:ext cx="662964" cy="369180"/>
          </a:xfrm>
          <a:prstGeom prst="rect">
            <a:avLst/>
          </a:prstGeom>
        </p:spPr>
      </p:pic>
      <p:grpSp>
        <p:nvGrpSpPr>
          <p:cNvPr id="20" name="Grupo 19">
            <a:extLst>
              <a:ext uri="{FF2B5EF4-FFF2-40B4-BE49-F238E27FC236}">
                <a16:creationId xmlns:a16="http://schemas.microsoft.com/office/drawing/2014/main" id="{CD5B5162-467E-4F45-855D-8F2FFDC20902}"/>
              </a:ext>
            </a:extLst>
          </p:cNvPr>
          <p:cNvGrpSpPr/>
          <p:nvPr/>
        </p:nvGrpSpPr>
        <p:grpSpPr>
          <a:xfrm>
            <a:off x="326977" y="917244"/>
            <a:ext cx="2936923" cy="394721"/>
            <a:chOff x="287221" y="917244"/>
            <a:chExt cx="3536988" cy="500394"/>
          </a:xfrm>
        </p:grpSpPr>
        <p:sp>
          <p:nvSpPr>
            <p:cNvPr id="21" name="Rectángulo redondeado 20">
              <a:extLst>
                <a:ext uri="{FF2B5EF4-FFF2-40B4-BE49-F238E27FC236}">
                  <a16:creationId xmlns:a16="http://schemas.microsoft.com/office/drawing/2014/main" id="{530166C4-7312-F94D-BD83-030F623C5721}"/>
                </a:ext>
              </a:extLst>
            </p:cNvPr>
            <p:cNvSpPr/>
            <p:nvPr/>
          </p:nvSpPr>
          <p:spPr>
            <a:xfrm>
              <a:off x="503238" y="917244"/>
              <a:ext cx="3320971"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buSzPct val="100000"/>
                <a:tabLst>
                  <a:tab pos="569913" algn="l"/>
                </a:tabLst>
              </a:pPr>
              <a:r>
                <a:rPr lang="es-ES" sz="1400" b="1" dirty="0">
                  <a:latin typeface="Calibri" charset="0"/>
                  <a:cs typeface="Calibri" charset="0"/>
                </a:rPr>
                <a:t>INDICADORES DE TRANSPORTE</a:t>
              </a:r>
              <a:endParaRPr lang="es-PE" sz="1400" b="1" dirty="0">
                <a:latin typeface="Calibri" charset="0"/>
                <a:cs typeface="Calibri" charset="0"/>
              </a:endParaRPr>
            </a:p>
          </p:txBody>
        </p:sp>
        <p:grpSp>
          <p:nvGrpSpPr>
            <p:cNvPr id="22" name="Agrupar 14">
              <a:extLst>
                <a:ext uri="{FF2B5EF4-FFF2-40B4-BE49-F238E27FC236}">
                  <a16:creationId xmlns:a16="http://schemas.microsoft.com/office/drawing/2014/main" id="{228E7A3F-16D6-304E-B1A3-9AB77DF24E94}"/>
                </a:ext>
              </a:extLst>
            </p:cNvPr>
            <p:cNvGrpSpPr/>
            <p:nvPr/>
          </p:nvGrpSpPr>
          <p:grpSpPr>
            <a:xfrm>
              <a:off x="287221" y="965530"/>
              <a:ext cx="459474" cy="403823"/>
              <a:chOff x="5892512" y="2805541"/>
              <a:chExt cx="459474" cy="403823"/>
            </a:xfrm>
          </p:grpSpPr>
          <p:sp>
            <p:nvSpPr>
              <p:cNvPr id="23" name="Elipse 22">
                <a:extLst>
                  <a:ext uri="{FF2B5EF4-FFF2-40B4-BE49-F238E27FC236}">
                    <a16:creationId xmlns:a16="http://schemas.microsoft.com/office/drawing/2014/main" id="{DBB47128-8C73-D143-91F0-6320983F57E3}"/>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4" name="Elipse 23">
                <a:extLst>
                  <a:ext uri="{FF2B5EF4-FFF2-40B4-BE49-F238E27FC236}">
                    <a16:creationId xmlns:a16="http://schemas.microsoft.com/office/drawing/2014/main" id="{3CFF4843-B039-6A40-A1B4-C31C87AC19B0}"/>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5" name="Triángulo 24">
                <a:extLst>
                  <a:ext uri="{FF2B5EF4-FFF2-40B4-BE49-F238E27FC236}">
                    <a16:creationId xmlns:a16="http://schemas.microsoft.com/office/drawing/2014/main" id="{6C973DFE-126C-8849-AE5D-2DF2EF7CC910}"/>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18889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104" t="2085" r="1357" b="1409"/>
          <a:stretch/>
        </p:blipFill>
        <p:spPr bwMode="auto">
          <a:xfrm>
            <a:off x="4472152" y="2296510"/>
            <a:ext cx="3836276" cy="1797269"/>
          </a:xfrm>
          <a:prstGeom prst="rect">
            <a:avLst/>
          </a:prstGeom>
          <a:noFill/>
          <a:ln w="12700">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1 Marcador de contenido"/>
          <p:cNvSpPr txBox="1">
            <a:spLocks/>
          </p:cNvSpPr>
          <p:nvPr/>
        </p:nvSpPr>
        <p:spPr>
          <a:xfrm>
            <a:off x="1621650" y="1664087"/>
            <a:ext cx="2080400" cy="487362"/>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Tx/>
              <a:buNone/>
            </a:pPr>
            <a:r>
              <a:rPr lang="es-PE" altLang="es-PE" sz="1600" b="1" dirty="0">
                <a:solidFill>
                  <a:srgbClr val="7150A0"/>
                </a:solidFill>
              </a:rPr>
              <a:t>Otros indicadores </a:t>
            </a:r>
          </a:p>
          <a:p>
            <a:pPr marL="0" indent="0" algn="ctr">
              <a:spcBef>
                <a:spcPts val="0"/>
              </a:spcBef>
              <a:buFontTx/>
              <a:buNone/>
            </a:pPr>
            <a:r>
              <a:rPr lang="es-PE" altLang="es-PE" sz="1600" b="1" dirty="0">
                <a:solidFill>
                  <a:srgbClr val="7150A0"/>
                </a:solidFill>
              </a:rPr>
              <a:t>de transporte</a:t>
            </a:r>
          </a:p>
        </p:txBody>
      </p:sp>
      <p:sp>
        <p:nvSpPr>
          <p:cNvPr id="8" name="Rectangle 5">
            <a:extLst>
              <a:ext uri="{FF2B5EF4-FFF2-40B4-BE49-F238E27FC236}">
                <a16:creationId xmlns:a16="http://schemas.microsoft.com/office/drawing/2014/main" id="{7EBE01C8-1B8C-BC43-9EF0-0E6022AA4DD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9A0840B4-3497-5843-84E1-B295940636C8}"/>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13744" y="2257683"/>
            <a:ext cx="3069526" cy="1895310"/>
          </a:xfrm>
          <a:prstGeom prst="rect">
            <a:avLst/>
          </a:prstGeom>
        </p:spPr>
      </p:pic>
    </p:spTree>
    <p:custDataLst>
      <p:tags r:id="rId1"/>
    </p:custDataLst>
    <p:extLst>
      <p:ext uri="{BB962C8B-B14F-4D97-AF65-F5344CB8AC3E}">
        <p14:creationId xmlns:p14="http://schemas.microsoft.com/office/powerpoint/2010/main" val="140353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9229"/>
            <a:ext cx="7747756"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COSTOS DE UN</a:t>
            </a:r>
            <a:r>
              <a:rPr lang="es-ES" sz="1600" b="1" i="1" spc="-10" dirty="0">
                <a:solidFill>
                  <a:srgbClr val="262626"/>
                </a:solidFill>
                <a:cs typeface="Source Sans Pro"/>
              </a:rPr>
              <a:t> SOFTWARE </a:t>
            </a:r>
            <a:r>
              <a:rPr lang="es-ES" sz="1600" b="1" spc="-10" dirty="0">
                <a:solidFill>
                  <a:srgbClr val="262626"/>
                </a:solidFill>
                <a:cs typeface="Source Sans Pro"/>
              </a:rPr>
              <a:t>DE DISEÑO DE RUTAS DE TRANSPORTE DE CARGA</a:t>
            </a:r>
            <a:endParaRPr lang="es-PE" sz="1600" b="1" spc="-10" dirty="0">
              <a:solidFill>
                <a:srgbClr val="262626"/>
              </a:solidFill>
              <a:cs typeface="Source Sans Pro"/>
            </a:endParaRPr>
          </a:p>
          <a:p>
            <a:pPr marL="11725">
              <a:buSzPct val="100000"/>
              <a:tabLst>
                <a:tab pos="121285" algn="l"/>
              </a:tabLst>
            </a:pPr>
            <a:r>
              <a:rPr lang="es-PE" sz="1600" spc="-10" dirty="0">
                <a:solidFill>
                  <a:srgbClr val="262626"/>
                </a:solidFill>
                <a:cs typeface="Source Sans Pro"/>
              </a:rPr>
              <a:t>Hoy la tecnología está presente a todos los procesos. Existe </a:t>
            </a:r>
            <a:r>
              <a:rPr lang="es-PE" sz="1600" i="1" spc="-10" dirty="0">
                <a:solidFill>
                  <a:srgbClr val="262626"/>
                </a:solidFill>
                <a:cs typeface="Source Sans Pro"/>
              </a:rPr>
              <a:t>software</a:t>
            </a:r>
            <a:r>
              <a:rPr lang="es-PE" sz="1600" spc="-10" dirty="0">
                <a:solidFill>
                  <a:srgbClr val="262626"/>
                </a:solidFill>
                <a:cs typeface="Source Sans Pro"/>
              </a:rPr>
              <a:t> que planifican las rutas y optimizan los costos del transporte. Hay muchas empresas que brindan estos servicios.</a:t>
            </a:r>
          </a:p>
        </p:txBody>
      </p:sp>
      <p:pic>
        <p:nvPicPr>
          <p:cNvPr id="8" name="Imagen 7">
            <a:extLst>
              <a:ext uri="{FF2B5EF4-FFF2-40B4-BE49-F238E27FC236}">
                <a16:creationId xmlns:a16="http://schemas.microsoft.com/office/drawing/2014/main" id="{45ACD698-4CDF-252C-728C-C4FCAF8CB4E6}"/>
              </a:ext>
            </a:extLst>
          </p:cNvPr>
          <p:cNvPicPr>
            <a:picLocks noChangeAspect="1"/>
          </p:cNvPicPr>
          <p:nvPr/>
        </p:nvPicPr>
        <p:blipFill>
          <a:blip r:embed="rId3"/>
          <a:stretch>
            <a:fillRect/>
          </a:stretch>
        </p:blipFill>
        <p:spPr>
          <a:xfrm>
            <a:off x="1078023" y="2204561"/>
            <a:ext cx="4514483" cy="2603444"/>
          </a:xfrm>
          <a:prstGeom prst="rect">
            <a:avLst/>
          </a:prstGeom>
          <a:ln w="12700">
            <a:solidFill>
              <a:schemeClr val="bg1">
                <a:lumMod val="75000"/>
              </a:schemeClr>
            </a:solidFill>
          </a:ln>
        </p:spPr>
      </p:pic>
      <p:pic>
        <p:nvPicPr>
          <p:cNvPr id="9" name="Imagen 8">
            <a:extLst>
              <a:ext uri="{FF2B5EF4-FFF2-40B4-BE49-F238E27FC236}">
                <a16:creationId xmlns:a16="http://schemas.microsoft.com/office/drawing/2014/main" id="{2C2ECC60-DACF-7BBB-0C02-3A5D23613BBC}"/>
              </a:ext>
            </a:extLst>
          </p:cNvPr>
          <p:cNvPicPr>
            <a:picLocks noChangeAspect="1"/>
          </p:cNvPicPr>
          <p:nvPr/>
        </p:nvPicPr>
        <p:blipFill rotWithShape="1">
          <a:blip r:embed="rId4"/>
          <a:srcRect t="18736" b="18657"/>
          <a:stretch/>
        </p:blipFill>
        <p:spPr>
          <a:xfrm>
            <a:off x="6346571" y="2139335"/>
            <a:ext cx="1419965" cy="889001"/>
          </a:xfrm>
          <a:prstGeom prst="rect">
            <a:avLst/>
          </a:prstGeom>
        </p:spPr>
      </p:pic>
      <p:pic>
        <p:nvPicPr>
          <p:cNvPr id="10" name="Imagen 9">
            <a:extLst>
              <a:ext uri="{FF2B5EF4-FFF2-40B4-BE49-F238E27FC236}">
                <a16:creationId xmlns:a16="http://schemas.microsoft.com/office/drawing/2014/main" id="{258AEF2B-9286-C8FA-0A2A-1F260BE6D664}"/>
              </a:ext>
            </a:extLst>
          </p:cNvPr>
          <p:cNvPicPr>
            <a:picLocks noChangeAspect="1"/>
          </p:cNvPicPr>
          <p:nvPr/>
        </p:nvPicPr>
        <p:blipFill>
          <a:blip r:embed="rId5"/>
          <a:stretch>
            <a:fillRect/>
          </a:stretch>
        </p:blipFill>
        <p:spPr>
          <a:xfrm>
            <a:off x="6392939" y="2951637"/>
            <a:ext cx="1327228" cy="1327228"/>
          </a:xfrm>
          <a:prstGeom prst="rect">
            <a:avLst/>
          </a:prstGeom>
        </p:spPr>
      </p:pic>
      <p:pic>
        <p:nvPicPr>
          <p:cNvPr id="11" name="Imagen 10">
            <a:extLst>
              <a:ext uri="{FF2B5EF4-FFF2-40B4-BE49-F238E27FC236}">
                <a16:creationId xmlns:a16="http://schemas.microsoft.com/office/drawing/2014/main" id="{FAFCCCE2-A733-67FC-5489-E73C6E979BE0}"/>
              </a:ext>
            </a:extLst>
          </p:cNvPr>
          <p:cNvPicPr>
            <a:picLocks noChangeAspect="1"/>
          </p:cNvPicPr>
          <p:nvPr/>
        </p:nvPicPr>
        <p:blipFill rotWithShape="1">
          <a:blip r:embed="rId6"/>
          <a:srcRect t="30727" b="25701"/>
          <a:stretch/>
        </p:blipFill>
        <p:spPr>
          <a:xfrm>
            <a:off x="6021732" y="4278865"/>
            <a:ext cx="2069645" cy="675808"/>
          </a:xfrm>
          <a:prstGeom prst="rect">
            <a:avLst/>
          </a:prstGeom>
        </p:spPr>
      </p:pic>
      <p:sp>
        <p:nvSpPr>
          <p:cNvPr id="12" name="Rectangle 5">
            <a:extLst>
              <a:ext uri="{FF2B5EF4-FFF2-40B4-BE49-F238E27FC236}">
                <a16:creationId xmlns:a16="http://schemas.microsoft.com/office/drawing/2014/main" id="{E595CD1C-3453-C645-86FC-954DE1FE84C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47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66F9538-3D42-8640-A5F9-C1348547947B}"/>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87E26691-8350-8949-9F32-ED1757F35928}"/>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INDICADORES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FINANCIEROS</a:t>
            </a:r>
          </a:p>
        </p:txBody>
      </p:sp>
      <p:pic>
        <p:nvPicPr>
          <p:cNvPr id="8" name="Imagen 7">
            <a:extLst>
              <a:ext uri="{FF2B5EF4-FFF2-40B4-BE49-F238E27FC236}">
                <a16:creationId xmlns:a16="http://schemas.microsoft.com/office/drawing/2014/main" id="{10491A58-E2D0-6C48-B41E-4C63D4B50C9B}"/>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60539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4263"/>
            <a:ext cx="7815263" cy="2046714"/>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LA EXCELENCIA DE LA CADENA DE SUMINISTROS ESTÁ DIRECTAMENTE LIGADA A LOS RESULTADOS FINANCIEROS</a:t>
            </a:r>
            <a:endParaRPr lang="es-PE" sz="1600" b="1" spc="-10" dirty="0">
              <a:solidFill>
                <a:srgbClr val="262626"/>
              </a:solidFill>
              <a:cs typeface="Source Sans Pro"/>
            </a:endParaRPr>
          </a:p>
          <a:p>
            <a:pPr marL="177800" indent="-177800">
              <a:buSzPct val="100000"/>
              <a:buFont typeface="Arial" panose="020B0604020202020204" pitchFamily="34" charset="0"/>
              <a:buChar char="•"/>
              <a:tabLst>
                <a:tab pos="120650" algn="l"/>
              </a:tabLst>
            </a:pPr>
            <a:r>
              <a:rPr lang="es-ES" sz="1600" spc="-10" dirty="0">
                <a:solidFill>
                  <a:srgbClr val="262626"/>
                </a:solidFill>
                <a:cs typeface="Source Sans Pro"/>
              </a:rPr>
              <a:t>El indicador más importante en este contexto es el ROI, retorno de la inversión. El ROI mide el beneficio sobre la inversión. La inversión es la infraestructura que la empresa adquiere para su estrategia. Esta infraestructura es la planta de manufactura, los almacenes, la flota de vehículos y la organización en general.</a:t>
            </a:r>
          </a:p>
          <a:p>
            <a:pPr marL="177800" indent="-17780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77800">
              <a:buSzPct val="100000"/>
              <a:buFont typeface="Arial" panose="020B0604020202020204" pitchFamily="34" charset="0"/>
              <a:buChar char="•"/>
              <a:tabLst>
                <a:tab pos="120650" algn="l"/>
              </a:tabLst>
            </a:pPr>
            <a:r>
              <a:rPr lang="es-ES" sz="1600" spc="-10" dirty="0">
                <a:solidFill>
                  <a:srgbClr val="262626"/>
                </a:solidFill>
                <a:cs typeface="Source Sans Pro"/>
              </a:rPr>
              <a:t>El valor del ROI se calcula de la siguiente forma:</a:t>
            </a:r>
          </a:p>
        </p:txBody>
      </p:sp>
      <p:sp>
        <p:nvSpPr>
          <p:cNvPr id="2" name="CuadroTexto 1">
            <a:extLst>
              <a:ext uri="{FF2B5EF4-FFF2-40B4-BE49-F238E27FC236}">
                <a16:creationId xmlns:a16="http://schemas.microsoft.com/office/drawing/2014/main" id="{FC36E223-2232-5666-25CF-FEB64FACCDD5}"/>
              </a:ext>
            </a:extLst>
          </p:cNvPr>
          <p:cNvSpPr txBox="1"/>
          <p:nvPr/>
        </p:nvSpPr>
        <p:spPr>
          <a:xfrm>
            <a:off x="5889467" y="2820988"/>
            <a:ext cx="2127377" cy="2168286"/>
          </a:xfrm>
          <a:prstGeom prst="rect">
            <a:avLst/>
          </a:prstGeom>
          <a:noFill/>
        </p:spPr>
        <p:txBody>
          <a:bodyPr wrap="none" rtlCol="0">
            <a:spAutoFit/>
          </a:bodyPr>
          <a:lstStyle/>
          <a:p>
            <a:pPr algn="r">
              <a:lnSpc>
                <a:spcPct val="150000"/>
              </a:lnSpc>
            </a:pPr>
            <a:r>
              <a:rPr lang="es-ES" dirty="0"/>
              <a:t>Ventas</a:t>
            </a:r>
          </a:p>
          <a:p>
            <a:pPr algn="r">
              <a:lnSpc>
                <a:spcPct val="150000"/>
              </a:lnSpc>
            </a:pPr>
            <a:r>
              <a:rPr lang="es-ES" dirty="0"/>
              <a:t>- Costo de ventas</a:t>
            </a:r>
          </a:p>
          <a:p>
            <a:pPr algn="r">
              <a:lnSpc>
                <a:spcPct val="150000"/>
              </a:lnSpc>
            </a:pPr>
            <a:r>
              <a:rPr lang="es-ES" dirty="0"/>
              <a:t>Margen Bruto</a:t>
            </a:r>
          </a:p>
          <a:p>
            <a:pPr algn="r">
              <a:lnSpc>
                <a:spcPct val="150000"/>
              </a:lnSpc>
            </a:pPr>
            <a:r>
              <a:rPr lang="es-ES" dirty="0"/>
              <a:t>- Costos indirectos</a:t>
            </a:r>
          </a:p>
          <a:p>
            <a:pPr algn="r">
              <a:lnSpc>
                <a:spcPct val="150000"/>
              </a:lnSpc>
            </a:pPr>
            <a:r>
              <a:rPr lang="es-ES" sz="2000" b="1" dirty="0"/>
              <a:t>Margen Operativo</a:t>
            </a:r>
            <a:endParaRPr lang="es-PE" sz="2000" b="1" dirty="0"/>
          </a:p>
        </p:txBody>
      </p:sp>
      <p:cxnSp>
        <p:nvCxnSpPr>
          <p:cNvPr id="6" name="Conector recto 5">
            <a:extLst>
              <a:ext uri="{FF2B5EF4-FFF2-40B4-BE49-F238E27FC236}">
                <a16:creationId xmlns:a16="http://schemas.microsoft.com/office/drawing/2014/main" id="{22087A83-ED03-B492-5C49-6CABFD1122AD}"/>
              </a:ext>
            </a:extLst>
          </p:cNvPr>
          <p:cNvCxnSpPr/>
          <p:nvPr/>
        </p:nvCxnSpPr>
        <p:spPr>
          <a:xfrm>
            <a:off x="5810866" y="3716597"/>
            <a:ext cx="211122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Conector recto 6">
            <a:extLst>
              <a:ext uri="{FF2B5EF4-FFF2-40B4-BE49-F238E27FC236}">
                <a16:creationId xmlns:a16="http://schemas.microsoft.com/office/drawing/2014/main" id="{F71EAE1B-CDC6-7896-FF95-B1068140CAD1}"/>
              </a:ext>
            </a:extLst>
          </p:cNvPr>
          <p:cNvCxnSpPr/>
          <p:nvPr/>
        </p:nvCxnSpPr>
        <p:spPr>
          <a:xfrm>
            <a:off x="5815785" y="4547425"/>
            <a:ext cx="211122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Rectangle 5">
            <a:extLst>
              <a:ext uri="{FF2B5EF4-FFF2-40B4-BE49-F238E27FC236}">
                <a16:creationId xmlns:a16="http://schemas.microsoft.com/office/drawing/2014/main" id="{19BA470A-C3B8-6E4F-ACD7-6BBC077485F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FINANCIEROS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3" name="Grupo 12">
            <a:extLst>
              <a:ext uri="{FF2B5EF4-FFF2-40B4-BE49-F238E27FC236}">
                <a16:creationId xmlns:a16="http://schemas.microsoft.com/office/drawing/2014/main" id="{F313C9D9-CAB9-CD4B-B502-663B81D134B2}"/>
              </a:ext>
            </a:extLst>
          </p:cNvPr>
          <p:cNvGrpSpPr/>
          <p:nvPr/>
        </p:nvGrpSpPr>
        <p:grpSpPr>
          <a:xfrm>
            <a:off x="1270493" y="3689687"/>
            <a:ext cx="3122120" cy="564094"/>
            <a:chOff x="1270493" y="3689687"/>
            <a:chExt cx="3122120" cy="564094"/>
          </a:xfrm>
        </p:grpSpPr>
        <p:sp>
          <p:nvSpPr>
            <p:cNvPr id="10" name="object 7">
              <a:extLst>
                <a:ext uri="{FF2B5EF4-FFF2-40B4-BE49-F238E27FC236}">
                  <a16:creationId xmlns:a16="http://schemas.microsoft.com/office/drawing/2014/main" id="{CFE113E5-7615-CC46-8E37-B0DFC67FDC24}"/>
                </a:ext>
              </a:extLst>
            </p:cNvPr>
            <p:cNvSpPr txBox="1"/>
            <p:nvPr/>
          </p:nvSpPr>
          <p:spPr>
            <a:xfrm>
              <a:off x="1270493" y="3716597"/>
              <a:ext cx="1204694" cy="492443"/>
            </a:xfrm>
            <a:prstGeom prst="rect">
              <a:avLst/>
            </a:prstGeom>
          </p:spPr>
          <p:txBody>
            <a:bodyPr vert="horz" wrap="square" lIns="0" tIns="0" rIns="0" bIns="0" rtlCol="0">
              <a:spAutoFit/>
            </a:bodyPr>
            <a:lstStyle/>
            <a:p>
              <a:pPr marL="11725">
                <a:spcAft>
                  <a:spcPts val="600"/>
                </a:spcAft>
                <a:buSzPct val="100000"/>
                <a:tabLst>
                  <a:tab pos="121285" algn="l"/>
                </a:tabLst>
              </a:pPr>
              <a:r>
                <a:rPr lang="es-ES" sz="3200" b="1" spc="-10" dirty="0">
                  <a:solidFill>
                    <a:srgbClr val="262626"/>
                  </a:solidFill>
                  <a:latin typeface="Graphik Bold" panose="020B0503030202060203" pitchFamily="34" charset="77"/>
                  <a:cs typeface="Source Sans Pro"/>
                </a:rPr>
                <a:t>ROI =</a:t>
              </a:r>
            </a:p>
          </p:txBody>
        </p:sp>
        <p:sp>
          <p:nvSpPr>
            <p:cNvPr id="11" name="object 7">
              <a:extLst>
                <a:ext uri="{FF2B5EF4-FFF2-40B4-BE49-F238E27FC236}">
                  <a16:creationId xmlns:a16="http://schemas.microsoft.com/office/drawing/2014/main" id="{AE0276AA-359B-7940-A370-FDB6F1FD5FF9}"/>
                </a:ext>
              </a:extLst>
            </p:cNvPr>
            <p:cNvSpPr txBox="1"/>
            <p:nvPr/>
          </p:nvSpPr>
          <p:spPr>
            <a:xfrm>
              <a:off x="2475186" y="3689687"/>
              <a:ext cx="1917427" cy="215444"/>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1400" b="1" spc="-10" dirty="0">
                  <a:solidFill>
                    <a:srgbClr val="262626"/>
                  </a:solidFill>
                  <a:cs typeface="Source Sans Pro"/>
                </a:rPr>
                <a:t>Ganancia - Inversión</a:t>
              </a:r>
              <a:endParaRPr lang="es-ES" sz="1400" spc="-10" dirty="0">
                <a:solidFill>
                  <a:srgbClr val="262626"/>
                </a:solidFill>
                <a:cs typeface="Source Sans Pro"/>
              </a:endParaRPr>
            </a:p>
          </p:txBody>
        </p:sp>
        <p:sp>
          <p:nvSpPr>
            <p:cNvPr id="12" name="object 7">
              <a:extLst>
                <a:ext uri="{FF2B5EF4-FFF2-40B4-BE49-F238E27FC236}">
                  <a16:creationId xmlns:a16="http://schemas.microsoft.com/office/drawing/2014/main" id="{2BC4A0B9-764B-324F-8F05-D301330AA0A6}"/>
                </a:ext>
              </a:extLst>
            </p:cNvPr>
            <p:cNvSpPr txBox="1"/>
            <p:nvPr/>
          </p:nvSpPr>
          <p:spPr>
            <a:xfrm>
              <a:off x="2475186" y="4038337"/>
              <a:ext cx="1917427" cy="215444"/>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1400" b="1" spc="-10" dirty="0">
                  <a:solidFill>
                    <a:srgbClr val="262626"/>
                  </a:solidFill>
                  <a:cs typeface="Source Sans Pro"/>
                </a:rPr>
                <a:t>Inversión</a:t>
              </a:r>
              <a:endParaRPr lang="es-ES" sz="1400" spc="-10" dirty="0">
                <a:solidFill>
                  <a:srgbClr val="262626"/>
                </a:solidFill>
                <a:cs typeface="Source Sans Pro"/>
              </a:endParaRPr>
            </a:p>
          </p:txBody>
        </p:sp>
        <p:cxnSp>
          <p:nvCxnSpPr>
            <p:cNvPr id="5" name="Conector recto 4">
              <a:extLst>
                <a:ext uri="{FF2B5EF4-FFF2-40B4-BE49-F238E27FC236}">
                  <a16:creationId xmlns:a16="http://schemas.microsoft.com/office/drawing/2014/main" id="{EF67E56E-F5AE-A24A-ADBF-FC12F0C40A2D}"/>
                </a:ext>
              </a:extLst>
            </p:cNvPr>
            <p:cNvCxnSpPr/>
            <p:nvPr/>
          </p:nvCxnSpPr>
          <p:spPr>
            <a:xfrm>
              <a:off x="2475186" y="3962400"/>
              <a:ext cx="1876097"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5385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0" y="912813"/>
            <a:ext cx="3881274"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EJEMPLO DE CÁLCULO DE ROI</a:t>
            </a:r>
            <a:endParaRPr lang="es-PE" sz="1600" spc="-10" dirty="0">
              <a:solidFill>
                <a:srgbClr val="262626"/>
              </a:solidFill>
              <a:cs typeface="Source Sans Pro"/>
            </a:endParaRPr>
          </a:p>
        </p:txBody>
      </p:sp>
      <p:grpSp>
        <p:nvGrpSpPr>
          <p:cNvPr id="4" name="Grupo 3">
            <a:extLst>
              <a:ext uri="{FF2B5EF4-FFF2-40B4-BE49-F238E27FC236}">
                <a16:creationId xmlns:a16="http://schemas.microsoft.com/office/drawing/2014/main" id="{7F2210AB-2C57-8E4E-B938-6530E0A7B069}"/>
              </a:ext>
            </a:extLst>
          </p:cNvPr>
          <p:cNvGrpSpPr/>
          <p:nvPr/>
        </p:nvGrpSpPr>
        <p:grpSpPr>
          <a:xfrm>
            <a:off x="1805643" y="1679575"/>
            <a:ext cx="5532713" cy="2850383"/>
            <a:chOff x="1443800" y="1527176"/>
            <a:chExt cx="6064386" cy="3124294"/>
          </a:xfrm>
        </p:grpSpPr>
        <p:pic>
          <p:nvPicPr>
            <p:cNvPr id="9" name="Imagen 8">
              <a:extLst>
                <a:ext uri="{FF2B5EF4-FFF2-40B4-BE49-F238E27FC236}">
                  <a16:creationId xmlns:a16="http://schemas.microsoft.com/office/drawing/2014/main" id="{1F21DC0F-5F0C-21D7-7260-6EBA7B2A61C8}"/>
                </a:ext>
              </a:extLst>
            </p:cNvPr>
            <p:cNvPicPr>
              <a:picLocks noChangeAspect="1"/>
            </p:cNvPicPr>
            <p:nvPr/>
          </p:nvPicPr>
          <p:blipFill>
            <a:blip r:embed="rId3"/>
            <a:stretch>
              <a:fillRect/>
            </a:stretch>
          </p:blipFill>
          <p:spPr>
            <a:xfrm>
              <a:off x="1630959" y="1527176"/>
              <a:ext cx="5877227" cy="3124294"/>
            </a:xfrm>
            <a:prstGeom prst="rect">
              <a:avLst/>
            </a:prstGeom>
            <a:solidFill>
              <a:schemeClr val="bg1">
                <a:lumMod val="75000"/>
              </a:schemeClr>
            </a:solidFill>
            <a:ln w="12700">
              <a:solidFill>
                <a:schemeClr val="bg1">
                  <a:lumMod val="75000"/>
                </a:schemeClr>
              </a:solidFill>
            </a:ln>
          </p:spPr>
        </p:pic>
        <p:sp>
          <p:nvSpPr>
            <p:cNvPr id="2" name="Estrella: 5 puntas 1">
              <a:extLst>
                <a:ext uri="{FF2B5EF4-FFF2-40B4-BE49-F238E27FC236}">
                  <a16:creationId xmlns:a16="http://schemas.microsoft.com/office/drawing/2014/main" id="{B2249883-2653-4007-BD51-3361D1422160}"/>
                </a:ext>
              </a:extLst>
            </p:cNvPr>
            <p:cNvSpPr/>
            <p:nvPr/>
          </p:nvSpPr>
          <p:spPr>
            <a:xfrm>
              <a:off x="1443800" y="3817783"/>
              <a:ext cx="127996" cy="133815"/>
            </a:xfrm>
            <a:prstGeom prst="star5">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6" name="Estrella: 5 puntas 5">
              <a:extLst>
                <a:ext uri="{FF2B5EF4-FFF2-40B4-BE49-F238E27FC236}">
                  <a16:creationId xmlns:a16="http://schemas.microsoft.com/office/drawing/2014/main" id="{B00243F9-980C-48B0-9456-29ED7C921DAC}"/>
                </a:ext>
              </a:extLst>
            </p:cNvPr>
            <p:cNvSpPr/>
            <p:nvPr/>
          </p:nvSpPr>
          <p:spPr>
            <a:xfrm>
              <a:off x="1443800" y="4145660"/>
              <a:ext cx="127996" cy="133815"/>
            </a:xfrm>
            <a:prstGeom prst="star5">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grpSp>
      <p:sp>
        <p:nvSpPr>
          <p:cNvPr id="7" name="Rectangle 5">
            <a:extLst>
              <a:ext uri="{FF2B5EF4-FFF2-40B4-BE49-F238E27FC236}">
                <a16:creationId xmlns:a16="http://schemas.microsoft.com/office/drawing/2014/main" id="{DE4A9CDD-6AD8-754D-A021-323495610F8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FINANCIEROS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113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053EFE6-67B6-FF42-B41C-B800E8DD5B4F}"/>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A41084FF-1864-5641-BC42-3948C6BCD968}"/>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INDICADORES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PRODUCTIVIDAD</a:t>
            </a:r>
          </a:p>
        </p:txBody>
      </p:sp>
      <p:pic>
        <p:nvPicPr>
          <p:cNvPr id="8" name="Imagen 7">
            <a:extLst>
              <a:ext uri="{FF2B5EF4-FFF2-40B4-BE49-F238E27FC236}">
                <a16:creationId xmlns:a16="http://schemas.microsoft.com/office/drawing/2014/main" id="{AA43A4BA-9A73-0B44-9251-31E8454B5EA9}"/>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82565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ED2D836-28D4-7745-808A-652C82E81B2F}"/>
              </a:ext>
            </a:extLst>
          </p:cNvPr>
          <p:cNvSpPr/>
          <p:nvPr/>
        </p:nvSpPr>
        <p:spPr>
          <a:xfrm>
            <a:off x="503238" y="1828800"/>
            <a:ext cx="8172450" cy="34051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object 7"/>
          <p:cNvSpPr txBox="1"/>
          <p:nvPr/>
        </p:nvSpPr>
        <p:spPr>
          <a:xfrm>
            <a:off x="503237" y="912813"/>
            <a:ext cx="7935913" cy="738664"/>
          </a:xfrm>
          <a:prstGeom prst="rect">
            <a:avLst/>
          </a:prstGeom>
        </p:spPr>
        <p:txBody>
          <a:bodyPr vert="horz" wrap="square" lIns="0" tIns="0" rIns="0" bIns="0" rtlCol="0">
            <a:spAutoFit/>
          </a:bodyPr>
          <a:lstStyle/>
          <a:p>
            <a:pPr marL="11725">
              <a:buSzPct val="100000"/>
              <a:tabLst>
                <a:tab pos="121285" algn="l"/>
              </a:tabLst>
            </a:pPr>
            <a:r>
              <a:rPr lang="es-ES" sz="1600" spc="-10" dirty="0">
                <a:solidFill>
                  <a:srgbClr val="262626"/>
                </a:solidFill>
                <a:cs typeface="Source Sans Pro"/>
              </a:rPr>
              <a:t>Son métricas que miden la eficiencia de una máquina, una persona o un proyecto. Su objetivo es brindar un valor numérico objetivo que facilite el análisis de problemas y oportunidades en una organización, además de fundamentar la toma de decisiones estratégicas.</a:t>
            </a:r>
          </a:p>
        </p:txBody>
      </p:sp>
      <p:pic>
        <p:nvPicPr>
          <p:cNvPr id="4" name="Imagen 3">
            <a:extLst>
              <a:ext uri="{FF2B5EF4-FFF2-40B4-BE49-F238E27FC236}">
                <a16:creationId xmlns:a16="http://schemas.microsoft.com/office/drawing/2014/main" id="{B0E5A314-B0E9-18BE-7CEB-C37AE20B1797}"/>
              </a:ext>
            </a:extLst>
          </p:cNvPr>
          <p:cNvPicPr>
            <a:picLocks noChangeAspect="1"/>
          </p:cNvPicPr>
          <p:nvPr/>
        </p:nvPicPr>
        <p:blipFill rotWithShape="1">
          <a:blip r:embed="rId3"/>
          <a:srcRect t="29229" b="10143"/>
          <a:stretch/>
        </p:blipFill>
        <p:spPr>
          <a:xfrm>
            <a:off x="1632671" y="2538520"/>
            <a:ext cx="5878657" cy="1985748"/>
          </a:xfrm>
          <a:prstGeom prst="rect">
            <a:avLst/>
          </a:prstGeom>
        </p:spPr>
      </p:pic>
      <p:sp>
        <p:nvSpPr>
          <p:cNvPr id="6" name="Rectangle 5">
            <a:extLst>
              <a:ext uri="{FF2B5EF4-FFF2-40B4-BE49-F238E27FC236}">
                <a16:creationId xmlns:a16="http://schemas.microsoft.com/office/drawing/2014/main" id="{67EE965B-2A77-374D-BEAF-CDA29444DCA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DE PRODUCTIVIDAD</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814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F565192-6B62-DB43-B585-8CA2A82CC191}"/>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C70EC1AB-BB96-8A4D-ACD9-F1FD0B9B015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58076959-B9BE-9148-BED9-673AA1714B53}"/>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90795A04-1C47-364C-B6F8-752E29FB6D70}"/>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83DEF752-2A1F-3745-BB77-57DEE4019863}"/>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D737D47C-9D2F-6641-9F2E-6FD355AC7AE1}"/>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1599450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172450"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EJEMPLOS DE PRODUCTIVIDAD</a:t>
            </a:r>
            <a:endParaRPr lang="es-PE" sz="1600" b="1" spc="-10" dirty="0">
              <a:solidFill>
                <a:srgbClr val="262626"/>
              </a:solidFill>
              <a:cs typeface="Source Sans Pro"/>
            </a:endParaRPr>
          </a:p>
        </p:txBody>
      </p:sp>
      <p:sp>
        <p:nvSpPr>
          <p:cNvPr id="4" name="Rectangle 5">
            <a:extLst>
              <a:ext uri="{FF2B5EF4-FFF2-40B4-BE49-F238E27FC236}">
                <a16:creationId xmlns:a16="http://schemas.microsoft.com/office/drawing/2014/main" id="{EBAEB17A-8DFA-A049-939E-C69B1D0FC06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DE PRODUCTIVIDAD</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6" name="Rectángulo 5">
            <a:extLst>
              <a:ext uri="{FF2B5EF4-FFF2-40B4-BE49-F238E27FC236}">
                <a16:creationId xmlns:a16="http://schemas.microsoft.com/office/drawing/2014/main" id="{3AADF698-48E8-B345-B2BF-8BE4A8A3F599}"/>
              </a:ext>
            </a:extLst>
          </p:cNvPr>
          <p:cNvSpPr/>
          <p:nvPr/>
        </p:nvSpPr>
        <p:spPr>
          <a:xfrm>
            <a:off x="974956" y="1387104"/>
            <a:ext cx="7408487" cy="861774"/>
          </a:xfrm>
          <a:prstGeom prst="rect">
            <a:avLst/>
          </a:prstGeom>
        </p:spPr>
        <p:txBody>
          <a:bodyPr wrap="square" lIns="0" tIns="0" rIns="0" bIns="0">
            <a:spAutoFit/>
          </a:bodyPr>
          <a:lstStyle/>
          <a:p>
            <a:pPr marL="11725">
              <a:buSzPct val="100000"/>
              <a:tabLst>
                <a:tab pos="121285" algn="l"/>
              </a:tabLst>
            </a:pPr>
            <a:r>
              <a:rPr lang="es-ES" sz="1400" b="1" dirty="0">
                <a:solidFill>
                  <a:srgbClr val="EE4639"/>
                </a:solidFill>
                <a:latin typeface="Calibri" charset="0"/>
                <a:cs typeface="Calibri" charset="0"/>
              </a:rPr>
              <a:t>EJEMPLO DE PRODUCTIVIDAD N° 1:</a:t>
            </a:r>
          </a:p>
          <a:p>
            <a:pPr marL="11725">
              <a:buSzPct val="100000"/>
              <a:tabLst>
                <a:tab pos="121285" algn="l"/>
              </a:tabLst>
            </a:pPr>
            <a:r>
              <a:rPr lang="es-ES" sz="1400" spc="-10" dirty="0">
                <a:solidFill>
                  <a:srgbClr val="262626"/>
                </a:solidFill>
                <a:cs typeface="Source Sans Pro"/>
              </a:rPr>
              <a:t>Si se produce 50 piezas de máquinas, y sólo 35 de ellas funcionan según lo diseñado, es menos productivo que alguien que produce 35 piezas de máquinas, todas las cuales funcionan según lo previsto y no necesitan ninguna reparación.</a:t>
            </a:r>
          </a:p>
        </p:txBody>
      </p:sp>
      <p:cxnSp>
        <p:nvCxnSpPr>
          <p:cNvPr id="7" name="Conector recto 6">
            <a:extLst>
              <a:ext uri="{FF2B5EF4-FFF2-40B4-BE49-F238E27FC236}">
                <a16:creationId xmlns:a16="http://schemas.microsoft.com/office/drawing/2014/main" id="{8A63FF61-A017-E748-9B78-61C8D793F4D3}"/>
              </a:ext>
            </a:extLst>
          </p:cNvPr>
          <p:cNvCxnSpPr/>
          <p:nvPr/>
        </p:nvCxnSpPr>
        <p:spPr>
          <a:xfrm>
            <a:off x="760555" y="1589974"/>
            <a:ext cx="0" cy="839469"/>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559AE2B8-ED23-8A4B-9831-18573B9F349E}"/>
              </a:ext>
            </a:extLst>
          </p:cNvPr>
          <p:cNvSpPr/>
          <p:nvPr/>
        </p:nvSpPr>
        <p:spPr>
          <a:xfrm>
            <a:off x="974955" y="2454703"/>
            <a:ext cx="7408487" cy="1077218"/>
          </a:xfrm>
          <a:prstGeom prst="rect">
            <a:avLst/>
          </a:prstGeom>
        </p:spPr>
        <p:txBody>
          <a:bodyPr wrap="square" lIns="0" tIns="0" rIns="0" bIns="0">
            <a:spAutoFit/>
          </a:bodyPr>
          <a:lstStyle/>
          <a:p>
            <a:pPr marL="11725">
              <a:buSzPct val="100000"/>
              <a:tabLst>
                <a:tab pos="121285" algn="l"/>
              </a:tabLst>
            </a:pPr>
            <a:r>
              <a:rPr lang="es-ES" sz="1400" b="1" dirty="0">
                <a:solidFill>
                  <a:srgbClr val="EE4639"/>
                </a:solidFill>
                <a:latin typeface="Calibri" charset="0"/>
                <a:cs typeface="Calibri" charset="0"/>
              </a:rPr>
              <a:t>EJEMPLO DE PRODUCTIVIDAD N° 2:</a:t>
            </a:r>
          </a:p>
          <a:p>
            <a:pPr marL="11725">
              <a:buSzPct val="100000"/>
              <a:tabLst>
                <a:tab pos="121285" algn="l"/>
              </a:tabLst>
            </a:pPr>
            <a:r>
              <a:rPr lang="es-ES" sz="1400" spc="-10" dirty="0">
                <a:solidFill>
                  <a:srgbClr val="262626"/>
                </a:solidFill>
                <a:cs typeface="Source Sans Pro"/>
              </a:rPr>
              <a:t>Las empresas, por otro lado, calculan la productividad mediante una comparación de empleados, departamentos, ubicaciones, etc. Una oficina en Lima que generó ingresos de $50.000 para una empresa puede compararse con otra oficina en Trujillo que generó $30.000 en ese mismo mes. Esto hace que la oficina de Lima sea más productiva.</a:t>
            </a:r>
          </a:p>
        </p:txBody>
      </p:sp>
      <p:sp>
        <p:nvSpPr>
          <p:cNvPr id="10" name="Más 9">
            <a:extLst>
              <a:ext uri="{FF2B5EF4-FFF2-40B4-BE49-F238E27FC236}">
                <a16:creationId xmlns:a16="http://schemas.microsoft.com/office/drawing/2014/main" id="{CF1E6A31-DA9F-7D4F-BB01-970B681677F1}"/>
              </a:ext>
            </a:extLst>
          </p:cNvPr>
          <p:cNvSpPr/>
          <p:nvPr/>
        </p:nvSpPr>
        <p:spPr>
          <a:xfrm>
            <a:off x="684213" y="139687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Más 11">
            <a:extLst>
              <a:ext uri="{FF2B5EF4-FFF2-40B4-BE49-F238E27FC236}">
                <a16:creationId xmlns:a16="http://schemas.microsoft.com/office/drawing/2014/main" id="{E6546D95-8B55-2B46-BAC5-8D13484417CC}"/>
              </a:ext>
            </a:extLst>
          </p:cNvPr>
          <p:cNvSpPr/>
          <p:nvPr/>
        </p:nvSpPr>
        <p:spPr>
          <a:xfrm>
            <a:off x="684213" y="246559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Tree>
    <p:extLst>
      <p:ext uri="{BB962C8B-B14F-4D97-AF65-F5344CB8AC3E}">
        <p14:creationId xmlns:p14="http://schemas.microsoft.com/office/powerpoint/2010/main" val="186090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071B77F-79DD-514A-BA83-CCE5EF82F844}"/>
              </a:ext>
            </a:extLst>
          </p:cNvPr>
          <p:cNvSpPr/>
          <p:nvPr/>
        </p:nvSpPr>
        <p:spPr>
          <a:xfrm>
            <a:off x="513767" y="2641599"/>
            <a:ext cx="8172450" cy="2600231"/>
          </a:xfrm>
          <a:prstGeom prst="rect">
            <a:avLst/>
          </a:prstGeom>
          <a:solidFill>
            <a:srgbClr val="F1F3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object 7"/>
          <p:cNvSpPr txBox="1"/>
          <p:nvPr/>
        </p:nvSpPr>
        <p:spPr>
          <a:xfrm>
            <a:off x="513767" y="912813"/>
            <a:ext cx="8116465" cy="147732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PRODUCTIVIDAD VERSUS EFICIENCIA</a:t>
            </a:r>
            <a:endParaRPr lang="es-PE" sz="1600" b="1"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Se define la productividad como la producción por unidad de tiempo, la eficiencia, por otro lado, es la mejor producción posible para cada unidad de tiempo. Es decir, hacer las cosas </a:t>
            </a:r>
            <a:r>
              <a:rPr lang="es-ES" sz="1500" b="1" spc="-10" dirty="0">
                <a:solidFill>
                  <a:srgbClr val="262626"/>
                </a:solidFill>
                <a:cs typeface="Source Sans Pro"/>
              </a:rPr>
              <a:t>bien</a:t>
            </a:r>
            <a:r>
              <a:rPr lang="es-ES" sz="1500" spc="-10" dirty="0">
                <a:solidFill>
                  <a:srgbClr val="262626"/>
                </a:solidFill>
                <a:cs typeface="Source Sans Pro"/>
              </a:rPr>
              <a:t>. Al hacer las cosas bien, se logra un nivel máximo de eficiencia y productividad.</a:t>
            </a:r>
          </a:p>
          <a:p>
            <a:pPr marL="177800" indent="-166688">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Mientras que la productividad calcula la cantidad, la eficiencia se trata más de medir la calidad.</a:t>
            </a:r>
          </a:p>
        </p:txBody>
      </p:sp>
      <p:sp>
        <p:nvSpPr>
          <p:cNvPr id="6" name="Rectangle 5">
            <a:extLst>
              <a:ext uri="{FF2B5EF4-FFF2-40B4-BE49-F238E27FC236}">
                <a16:creationId xmlns:a16="http://schemas.microsoft.com/office/drawing/2014/main" id="{1F8FFF86-DD95-6E4E-82BA-80D67761197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DE PRODUCTIVIDAD</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11D282EE-CD5C-6E4C-A3D9-40EB06DBFAE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43100" y="2690413"/>
            <a:ext cx="5270500" cy="2551418"/>
          </a:xfrm>
          <a:prstGeom prst="rect">
            <a:avLst/>
          </a:prstGeom>
          <a:solidFill>
            <a:srgbClr val="F1F3F2"/>
          </a:solidFill>
        </p:spPr>
      </p:pic>
    </p:spTree>
    <p:extLst>
      <p:ext uri="{BB962C8B-B14F-4D97-AF65-F5344CB8AC3E}">
        <p14:creationId xmlns:p14="http://schemas.microsoft.com/office/powerpoint/2010/main" val="16411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06CEDE9-4D4E-BD4D-B8E8-F817827936F7}"/>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E08DF08D-2C5A-0040-B4B9-B52091C4415E}"/>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INDICADORES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TIEMPO</a:t>
            </a:r>
          </a:p>
        </p:txBody>
      </p:sp>
      <p:pic>
        <p:nvPicPr>
          <p:cNvPr id="8" name="Imagen 7">
            <a:extLst>
              <a:ext uri="{FF2B5EF4-FFF2-40B4-BE49-F238E27FC236}">
                <a16:creationId xmlns:a16="http://schemas.microsoft.com/office/drawing/2014/main" id="{1C65D7FD-1B82-9F43-8D56-2BA283281608}"/>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46060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DD98394-7AD4-5943-ABC1-02C02B1A24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7" y="0"/>
            <a:ext cx="4392613" cy="5715000"/>
          </a:xfrm>
          <a:prstGeom prst="rect">
            <a:avLst/>
          </a:prstGeom>
        </p:spPr>
      </p:pic>
      <p:sp>
        <p:nvSpPr>
          <p:cNvPr id="3" name="object 7"/>
          <p:cNvSpPr txBox="1"/>
          <p:nvPr/>
        </p:nvSpPr>
        <p:spPr>
          <a:xfrm>
            <a:off x="503238" y="912813"/>
            <a:ext cx="3889375" cy="147732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NATURALEZA TEMPORAL DEL INDICADOR</a:t>
            </a:r>
            <a:endParaRPr lang="es-PE" sz="1600" b="1" spc="-10" dirty="0">
              <a:solidFill>
                <a:srgbClr val="262626"/>
              </a:solidFill>
              <a:cs typeface="Source Sans Pro"/>
            </a:endParaRPr>
          </a:p>
          <a:p>
            <a:pPr marL="11725">
              <a:buSzPct val="100000"/>
              <a:tabLst>
                <a:tab pos="121285" algn="l"/>
              </a:tabLst>
            </a:pPr>
            <a:r>
              <a:rPr lang="es-ES" sz="1500" spc="-10" dirty="0">
                <a:solidFill>
                  <a:srgbClr val="262626"/>
                </a:solidFill>
                <a:cs typeface="Source Sans Pro"/>
              </a:rPr>
              <a:t>Estos indicadores toman el tiempo como magnitud de referencia y permiten conocer el desempeño positivo o negativo con relación a este. Estos son los indicadores en la cadena de suministros basados en el tiempo:</a:t>
            </a:r>
          </a:p>
        </p:txBody>
      </p:sp>
      <p:sp>
        <p:nvSpPr>
          <p:cNvPr id="6" name="Rectangle 5">
            <a:extLst>
              <a:ext uri="{FF2B5EF4-FFF2-40B4-BE49-F238E27FC236}">
                <a16:creationId xmlns:a16="http://schemas.microsoft.com/office/drawing/2014/main" id="{80806D13-60A4-C945-BE1C-74AD364EA90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DE TIEMPO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Rectángulo 9">
            <a:extLst>
              <a:ext uri="{FF2B5EF4-FFF2-40B4-BE49-F238E27FC236}">
                <a16:creationId xmlns:a16="http://schemas.microsoft.com/office/drawing/2014/main" id="{87912809-9266-054C-82D0-E42692FD054B}"/>
              </a:ext>
            </a:extLst>
          </p:cNvPr>
          <p:cNvSpPr/>
          <p:nvPr/>
        </p:nvSpPr>
        <p:spPr>
          <a:xfrm>
            <a:off x="793981" y="2572779"/>
            <a:ext cx="3598632" cy="215444"/>
          </a:xfrm>
          <a:prstGeom prst="rect">
            <a:avLst/>
          </a:prstGeom>
        </p:spPr>
        <p:txBody>
          <a:bodyPr wrap="square" lIns="0" tIns="0" rIns="0" bIns="0">
            <a:spAutoFit/>
          </a:bodyPr>
          <a:lstStyle/>
          <a:p>
            <a:pPr marL="11112">
              <a:buSzPct val="100000"/>
              <a:tabLst>
                <a:tab pos="120650" algn="l"/>
              </a:tabLst>
            </a:pPr>
            <a:r>
              <a:rPr lang="es-ES" sz="1400" spc="-10" dirty="0">
                <a:solidFill>
                  <a:srgbClr val="262626"/>
                </a:solidFill>
                <a:cs typeface="Source Sans Pro"/>
              </a:rPr>
              <a:t>Tiempo de entrega de los proveedores.</a:t>
            </a:r>
          </a:p>
        </p:txBody>
      </p:sp>
      <p:cxnSp>
        <p:nvCxnSpPr>
          <p:cNvPr id="11" name="Conector recto 10">
            <a:extLst>
              <a:ext uri="{FF2B5EF4-FFF2-40B4-BE49-F238E27FC236}">
                <a16:creationId xmlns:a16="http://schemas.microsoft.com/office/drawing/2014/main" id="{E463F0D9-1A0E-B04E-93E8-80F395D7AC59}"/>
              </a:ext>
            </a:extLst>
          </p:cNvPr>
          <p:cNvCxnSpPr>
            <a:cxnSpLocks/>
          </p:cNvCxnSpPr>
          <p:nvPr/>
        </p:nvCxnSpPr>
        <p:spPr>
          <a:xfrm>
            <a:off x="579579" y="2775650"/>
            <a:ext cx="0" cy="205039"/>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6BBAF2C-8A4B-FC4E-A182-B0E7505246EA}"/>
              </a:ext>
            </a:extLst>
          </p:cNvPr>
          <p:cNvSpPr/>
          <p:nvPr/>
        </p:nvSpPr>
        <p:spPr>
          <a:xfrm>
            <a:off x="793980" y="3008479"/>
            <a:ext cx="3598633" cy="215444"/>
          </a:xfrm>
          <a:prstGeom prst="rect">
            <a:avLst/>
          </a:prstGeom>
        </p:spPr>
        <p:txBody>
          <a:bodyPr wrap="square" lIns="0" tIns="0" rIns="0" bIns="0">
            <a:spAutoFit/>
          </a:bodyPr>
          <a:lstStyle/>
          <a:p>
            <a:pPr marL="11112">
              <a:buSzPct val="100000"/>
              <a:tabLst>
                <a:tab pos="120650" algn="l"/>
              </a:tabLst>
            </a:pPr>
            <a:r>
              <a:rPr lang="es-ES" sz="1400" spc="-10" dirty="0">
                <a:solidFill>
                  <a:srgbClr val="262626"/>
                </a:solidFill>
                <a:cs typeface="Source Sans Pro"/>
              </a:rPr>
              <a:t>Producción por hora / turno.</a:t>
            </a:r>
          </a:p>
        </p:txBody>
      </p:sp>
      <p:sp>
        <p:nvSpPr>
          <p:cNvPr id="14" name="Más 13">
            <a:extLst>
              <a:ext uri="{FF2B5EF4-FFF2-40B4-BE49-F238E27FC236}">
                <a16:creationId xmlns:a16="http://schemas.microsoft.com/office/drawing/2014/main" id="{78E0F2D5-E345-094F-874A-D56DED1BD829}"/>
              </a:ext>
            </a:extLst>
          </p:cNvPr>
          <p:cNvSpPr/>
          <p:nvPr/>
        </p:nvSpPr>
        <p:spPr>
          <a:xfrm>
            <a:off x="503237" y="2582552"/>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Más 15">
            <a:extLst>
              <a:ext uri="{FF2B5EF4-FFF2-40B4-BE49-F238E27FC236}">
                <a16:creationId xmlns:a16="http://schemas.microsoft.com/office/drawing/2014/main" id="{D80AEEC4-9029-1641-834C-8A992E4079D6}"/>
              </a:ext>
            </a:extLst>
          </p:cNvPr>
          <p:cNvSpPr/>
          <p:nvPr/>
        </p:nvSpPr>
        <p:spPr>
          <a:xfrm>
            <a:off x="503237" y="301936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0" name="Conector recto 19">
            <a:extLst>
              <a:ext uri="{FF2B5EF4-FFF2-40B4-BE49-F238E27FC236}">
                <a16:creationId xmlns:a16="http://schemas.microsoft.com/office/drawing/2014/main" id="{5C8084F6-FDA6-8147-815A-16D6DB056C71}"/>
              </a:ext>
            </a:extLst>
          </p:cNvPr>
          <p:cNvCxnSpPr>
            <a:cxnSpLocks/>
          </p:cNvCxnSpPr>
          <p:nvPr/>
        </p:nvCxnSpPr>
        <p:spPr>
          <a:xfrm>
            <a:off x="579579" y="3187130"/>
            <a:ext cx="0" cy="205039"/>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B6B224C2-A35B-A744-BB4F-D197D0BF9ED6}"/>
              </a:ext>
            </a:extLst>
          </p:cNvPr>
          <p:cNvSpPr/>
          <p:nvPr/>
        </p:nvSpPr>
        <p:spPr>
          <a:xfrm>
            <a:off x="793980" y="3419959"/>
            <a:ext cx="3598633" cy="215444"/>
          </a:xfrm>
          <a:prstGeom prst="rect">
            <a:avLst/>
          </a:prstGeom>
        </p:spPr>
        <p:txBody>
          <a:bodyPr wrap="square" lIns="0" tIns="0" rIns="0" bIns="0">
            <a:spAutoFit/>
          </a:bodyPr>
          <a:lstStyle/>
          <a:p>
            <a:pPr marL="11112">
              <a:buSzPct val="100000"/>
              <a:tabLst>
                <a:tab pos="120650" algn="l"/>
              </a:tabLst>
            </a:pPr>
            <a:r>
              <a:rPr lang="es-ES" sz="1400" spc="-10" dirty="0">
                <a:solidFill>
                  <a:srgbClr val="262626"/>
                </a:solidFill>
                <a:cs typeface="Source Sans Pro"/>
              </a:rPr>
              <a:t>Tiempo promedio de preparación de un pedido.</a:t>
            </a:r>
          </a:p>
        </p:txBody>
      </p:sp>
      <p:sp>
        <p:nvSpPr>
          <p:cNvPr id="22" name="Más 21">
            <a:extLst>
              <a:ext uri="{FF2B5EF4-FFF2-40B4-BE49-F238E27FC236}">
                <a16:creationId xmlns:a16="http://schemas.microsoft.com/office/drawing/2014/main" id="{EF529648-CE5D-E14D-80D4-CA4EF1805F39}"/>
              </a:ext>
            </a:extLst>
          </p:cNvPr>
          <p:cNvSpPr/>
          <p:nvPr/>
        </p:nvSpPr>
        <p:spPr>
          <a:xfrm>
            <a:off x="503237" y="343084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3" name="Conector recto 22">
            <a:extLst>
              <a:ext uri="{FF2B5EF4-FFF2-40B4-BE49-F238E27FC236}">
                <a16:creationId xmlns:a16="http://schemas.microsoft.com/office/drawing/2014/main" id="{54285C31-7F4A-8241-A74B-DA05604067E1}"/>
              </a:ext>
            </a:extLst>
          </p:cNvPr>
          <p:cNvCxnSpPr>
            <a:cxnSpLocks/>
          </p:cNvCxnSpPr>
          <p:nvPr/>
        </p:nvCxnSpPr>
        <p:spPr>
          <a:xfrm>
            <a:off x="579579" y="3598610"/>
            <a:ext cx="0" cy="205039"/>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D3DB0934-2DEA-2643-8099-5C175F5FE6C1}"/>
              </a:ext>
            </a:extLst>
          </p:cNvPr>
          <p:cNvSpPr/>
          <p:nvPr/>
        </p:nvSpPr>
        <p:spPr>
          <a:xfrm>
            <a:off x="793980" y="3831439"/>
            <a:ext cx="3598633" cy="430887"/>
          </a:xfrm>
          <a:prstGeom prst="rect">
            <a:avLst/>
          </a:prstGeom>
        </p:spPr>
        <p:txBody>
          <a:bodyPr wrap="square" lIns="0" tIns="0" rIns="0" bIns="0">
            <a:spAutoFit/>
          </a:bodyPr>
          <a:lstStyle/>
          <a:p>
            <a:pPr marL="11112">
              <a:buSzPct val="100000"/>
              <a:tabLst>
                <a:tab pos="120650" algn="l"/>
              </a:tabLst>
            </a:pPr>
            <a:r>
              <a:rPr lang="es-ES" sz="1400" spc="-10" dirty="0">
                <a:solidFill>
                  <a:srgbClr val="262626"/>
                </a:solidFill>
                <a:cs typeface="Source Sans Pro"/>
              </a:rPr>
              <a:t>Tiempo promedio de recorrido de una ruta de transporte.</a:t>
            </a:r>
          </a:p>
        </p:txBody>
      </p:sp>
      <p:sp>
        <p:nvSpPr>
          <p:cNvPr id="25" name="Más 24">
            <a:extLst>
              <a:ext uri="{FF2B5EF4-FFF2-40B4-BE49-F238E27FC236}">
                <a16:creationId xmlns:a16="http://schemas.microsoft.com/office/drawing/2014/main" id="{326ACB5C-08BA-2145-B661-B272D7E2B11D}"/>
              </a:ext>
            </a:extLst>
          </p:cNvPr>
          <p:cNvSpPr/>
          <p:nvPr/>
        </p:nvSpPr>
        <p:spPr>
          <a:xfrm>
            <a:off x="503237" y="384232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6" name="Conector recto 25">
            <a:extLst>
              <a:ext uri="{FF2B5EF4-FFF2-40B4-BE49-F238E27FC236}">
                <a16:creationId xmlns:a16="http://schemas.microsoft.com/office/drawing/2014/main" id="{C272270D-E899-694F-B2BA-2A9BC50F0DFC}"/>
              </a:ext>
            </a:extLst>
          </p:cNvPr>
          <p:cNvCxnSpPr>
            <a:cxnSpLocks/>
          </p:cNvCxnSpPr>
          <p:nvPr/>
        </p:nvCxnSpPr>
        <p:spPr>
          <a:xfrm>
            <a:off x="579579" y="4004154"/>
            <a:ext cx="0" cy="338991"/>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D6B25604-F85F-0841-8350-4E94F5CED5F2}"/>
              </a:ext>
            </a:extLst>
          </p:cNvPr>
          <p:cNvSpPr/>
          <p:nvPr/>
        </p:nvSpPr>
        <p:spPr>
          <a:xfrm>
            <a:off x="793980" y="4361791"/>
            <a:ext cx="3598633" cy="215444"/>
          </a:xfrm>
          <a:prstGeom prst="rect">
            <a:avLst/>
          </a:prstGeom>
        </p:spPr>
        <p:txBody>
          <a:bodyPr wrap="square" lIns="0" tIns="0" rIns="0" bIns="0">
            <a:spAutoFit/>
          </a:bodyPr>
          <a:lstStyle/>
          <a:p>
            <a:pPr marL="11112">
              <a:buSzPct val="100000"/>
              <a:tabLst>
                <a:tab pos="120650" algn="l"/>
              </a:tabLst>
            </a:pPr>
            <a:r>
              <a:rPr lang="es-ES" sz="1400" spc="-10" dirty="0">
                <a:solidFill>
                  <a:srgbClr val="262626"/>
                </a:solidFill>
                <a:cs typeface="Source Sans Pro"/>
              </a:rPr>
              <a:t>Tiempo de atención de un pedido a un cliente.</a:t>
            </a:r>
          </a:p>
        </p:txBody>
      </p:sp>
      <p:sp>
        <p:nvSpPr>
          <p:cNvPr id="28" name="Más 27">
            <a:extLst>
              <a:ext uri="{FF2B5EF4-FFF2-40B4-BE49-F238E27FC236}">
                <a16:creationId xmlns:a16="http://schemas.microsoft.com/office/drawing/2014/main" id="{A4176E4F-075D-2645-A81E-6A4B3D150255}"/>
              </a:ext>
            </a:extLst>
          </p:cNvPr>
          <p:cNvSpPr/>
          <p:nvPr/>
        </p:nvSpPr>
        <p:spPr>
          <a:xfrm>
            <a:off x="503237" y="4372679"/>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31" name="Conector recto 30">
            <a:extLst>
              <a:ext uri="{FF2B5EF4-FFF2-40B4-BE49-F238E27FC236}">
                <a16:creationId xmlns:a16="http://schemas.microsoft.com/office/drawing/2014/main" id="{71E5CA70-DC31-2C45-9418-7CB954FBC670}"/>
              </a:ext>
            </a:extLst>
          </p:cNvPr>
          <p:cNvCxnSpPr>
            <a:cxnSpLocks/>
          </p:cNvCxnSpPr>
          <p:nvPr/>
        </p:nvCxnSpPr>
        <p:spPr>
          <a:xfrm>
            <a:off x="579579" y="4549586"/>
            <a:ext cx="0" cy="205039"/>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2" name="Rectángulo 31">
            <a:extLst>
              <a:ext uri="{FF2B5EF4-FFF2-40B4-BE49-F238E27FC236}">
                <a16:creationId xmlns:a16="http://schemas.microsoft.com/office/drawing/2014/main" id="{E423D573-25D8-1C4F-A6A9-4B08AB8F221E}"/>
              </a:ext>
            </a:extLst>
          </p:cNvPr>
          <p:cNvSpPr/>
          <p:nvPr/>
        </p:nvSpPr>
        <p:spPr>
          <a:xfrm>
            <a:off x="793980" y="4782415"/>
            <a:ext cx="3598633" cy="215444"/>
          </a:xfrm>
          <a:prstGeom prst="rect">
            <a:avLst/>
          </a:prstGeom>
        </p:spPr>
        <p:txBody>
          <a:bodyPr wrap="square" lIns="0" tIns="0" rIns="0" bIns="0">
            <a:spAutoFit/>
          </a:bodyPr>
          <a:lstStyle/>
          <a:p>
            <a:pPr marL="11112">
              <a:buSzPct val="100000"/>
              <a:tabLst>
                <a:tab pos="120650" algn="l"/>
              </a:tabLst>
            </a:pPr>
            <a:r>
              <a:rPr lang="es-ES" sz="1400" spc="-10" dirty="0">
                <a:solidFill>
                  <a:srgbClr val="262626"/>
                </a:solidFill>
                <a:cs typeface="Source Sans Pro"/>
              </a:rPr>
              <a:t>Cobertura o días de inventario.</a:t>
            </a:r>
          </a:p>
        </p:txBody>
      </p:sp>
      <p:sp>
        <p:nvSpPr>
          <p:cNvPr id="33" name="Más 32">
            <a:extLst>
              <a:ext uri="{FF2B5EF4-FFF2-40B4-BE49-F238E27FC236}">
                <a16:creationId xmlns:a16="http://schemas.microsoft.com/office/drawing/2014/main" id="{42F7B563-49FF-2143-896E-C4C4F5135297}"/>
              </a:ext>
            </a:extLst>
          </p:cNvPr>
          <p:cNvSpPr/>
          <p:nvPr/>
        </p:nvSpPr>
        <p:spPr>
          <a:xfrm>
            <a:off x="503237" y="479330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Tree>
    <p:extLst>
      <p:ext uri="{BB962C8B-B14F-4D97-AF65-F5344CB8AC3E}">
        <p14:creationId xmlns:p14="http://schemas.microsoft.com/office/powerpoint/2010/main" val="66269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7B3DFA4-F016-9E47-BBC8-61DD8164CB0D}"/>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1BFDC9C7-743B-BC40-A4FB-7C48351A8676}"/>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INDICADORES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CALIDAD</a:t>
            </a:r>
          </a:p>
        </p:txBody>
      </p:sp>
      <p:pic>
        <p:nvPicPr>
          <p:cNvPr id="8" name="Imagen 7">
            <a:extLst>
              <a:ext uri="{FF2B5EF4-FFF2-40B4-BE49-F238E27FC236}">
                <a16:creationId xmlns:a16="http://schemas.microsoft.com/office/drawing/2014/main" id="{79092CAA-07EA-B44C-9E1A-29EE10C98F76}"/>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4041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5536"/>
            <a:ext cx="8116465" cy="3785652"/>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CAPACIDAD PARA SATISFACER NECESIDADES </a:t>
            </a:r>
            <a:endParaRPr lang="es-PE" sz="1600" b="1" spc="-10" dirty="0">
              <a:solidFill>
                <a:srgbClr val="262626"/>
              </a:solidFill>
              <a:cs typeface="Source Sans Pro"/>
            </a:endParaRPr>
          </a:p>
          <a:p>
            <a:pPr marL="11725">
              <a:buSzPct val="100000"/>
              <a:tabLst>
                <a:tab pos="121285" algn="l"/>
              </a:tabLst>
            </a:pPr>
            <a:r>
              <a:rPr lang="es-ES" sz="1500" spc="-10" dirty="0">
                <a:solidFill>
                  <a:srgbClr val="262626"/>
                </a:solidFill>
                <a:cs typeface="Source Sans Pro"/>
              </a:rPr>
              <a:t>Miden la calidad de los materiales que reciben de los proveedores, la calidad del proceso de transformación en la planta y la calidad del producto terminado o servicio que entregan a sus clientes. Estos son los indicadores en la cadena de suministros basados en la calidad:</a:t>
            </a:r>
          </a:p>
          <a:p>
            <a:pPr marL="297475" indent="-285750">
              <a:buSzPct val="100000"/>
              <a:buFont typeface="Arial" panose="020B0604020202020204" pitchFamily="34" charset="0"/>
              <a:buChar char="•"/>
              <a:tabLst>
                <a:tab pos="121285" algn="l"/>
              </a:tabLst>
            </a:pPr>
            <a:endParaRPr lang="es-ES" sz="1500" spc="-10" dirty="0">
              <a:solidFill>
                <a:srgbClr val="262626"/>
              </a:solidFill>
              <a:cs typeface="Source Sans Pro"/>
            </a:endParaRPr>
          </a:p>
          <a:p>
            <a:pPr marL="180975" indent="-180975">
              <a:buSzPct val="100000"/>
              <a:buFont typeface="Arial" panose="020B0604020202020204" pitchFamily="34" charset="0"/>
              <a:buChar char="•"/>
              <a:tabLst>
                <a:tab pos="120650" algn="l"/>
              </a:tabLst>
            </a:pPr>
            <a:r>
              <a:rPr lang="es-ES" sz="1500" spc="-10" dirty="0">
                <a:solidFill>
                  <a:srgbClr val="262626"/>
                </a:solidFill>
                <a:cs typeface="Source Sans Pro"/>
              </a:rPr>
              <a:t>Eficiencia operativa.</a:t>
            </a:r>
          </a:p>
          <a:p>
            <a:pPr marL="180975" indent="-180975">
              <a:buSzPct val="100000"/>
              <a:buFont typeface="Arial" panose="020B0604020202020204" pitchFamily="34" charset="0"/>
              <a:buChar char="•"/>
              <a:tabLst>
                <a:tab pos="120650" algn="l"/>
              </a:tabLst>
            </a:pPr>
            <a:r>
              <a:rPr lang="es-ES" sz="1500" spc="-10" dirty="0">
                <a:solidFill>
                  <a:srgbClr val="262626"/>
                </a:solidFill>
                <a:cs typeface="Source Sans Pro"/>
              </a:rPr>
              <a:t>Rechazos de proveedores.</a:t>
            </a:r>
          </a:p>
          <a:p>
            <a:pPr marL="180975" indent="-180975">
              <a:buSzPct val="100000"/>
              <a:buFont typeface="Arial" panose="020B0604020202020204" pitchFamily="34" charset="0"/>
              <a:buChar char="•"/>
              <a:tabLst>
                <a:tab pos="120650" algn="l"/>
              </a:tabLst>
            </a:pPr>
            <a:r>
              <a:rPr lang="es-ES" sz="1500" spc="-10" dirty="0">
                <a:solidFill>
                  <a:srgbClr val="262626"/>
                </a:solidFill>
                <a:cs typeface="Source Sans Pro"/>
              </a:rPr>
              <a:t>Tasa de defectuosos .</a:t>
            </a:r>
          </a:p>
          <a:p>
            <a:pPr marL="180975" indent="-180975">
              <a:buSzPct val="100000"/>
              <a:buFont typeface="Arial" panose="020B0604020202020204" pitchFamily="34" charset="0"/>
              <a:buChar char="•"/>
              <a:tabLst>
                <a:tab pos="120650" algn="l"/>
              </a:tabLst>
            </a:pPr>
            <a:r>
              <a:rPr lang="es-ES" sz="1500" spc="-10" dirty="0">
                <a:solidFill>
                  <a:srgbClr val="262626"/>
                </a:solidFill>
                <a:cs typeface="Source Sans Pro"/>
              </a:rPr>
              <a:t>Nivel de satisfacción de los clientes.</a:t>
            </a:r>
          </a:p>
          <a:p>
            <a:pPr marL="180975" indent="-180975">
              <a:buSzPct val="100000"/>
              <a:buFont typeface="Arial" panose="020B0604020202020204" pitchFamily="34" charset="0"/>
              <a:buChar char="•"/>
              <a:tabLst>
                <a:tab pos="120650" algn="l"/>
              </a:tabLst>
            </a:pPr>
            <a:r>
              <a:rPr lang="es-ES" sz="1500" spc="-10" dirty="0">
                <a:solidFill>
                  <a:srgbClr val="262626"/>
                </a:solidFill>
                <a:cs typeface="Source Sans Pro"/>
              </a:rPr>
              <a:t>NPS </a:t>
            </a:r>
            <a:r>
              <a:rPr lang="es-ES" sz="1500" i="1" spc="-10" dirty="0">
                <a:solidFill>
                  <a:srgbClr val="262626"/>
                </a:solidFill>
                <a:cs typeface="Source Sans Pro"/>
              </a:rPr>
              <a:t>Net Promoter Score.</a:t>
            </a:r>
          </a:p>
          <a:p>
            <a:pPr marL="297475" indent="-285750">
              <a:buSzPct val="100000"/>
              <a:buFont typeface="Arial" panose="020B0604020202020204" pitchFamily="34" charset="0"/>
              <a:buChar char="•"/>
              <a:tabLst>
                <a:tab pos="121285" algn="l"/>
              </a:tabLst>
            </a:pPr>
            <a:endParaRPr lang="es-ES" sz="1500" i="1" spc="-10" dirty="0">
              <a:solidFill>
                <a:srgbClr val="262626"/>
              </a:solidFill>
              <a:cs typeface="Source Sans Pro"/>
            </a:endParaRPr>
          </a:p>
          <a:p>
            <a:pPr marL="11725">
              <a:buSzPct val="100000"/>
              <a:tabLst>
                <a:tab pos="121285" algn="l"/>
              </a:tabLst>
            </a:pPr>
            <a:r>
              <a:rPr lang="es-ES" sz="1500" spc="-10" dirty="0">
                <a:solidFill>
                  <a:srgbClr val="262626"/>
                </a:solidFill>
                <a:cs typeface="Source Sans Pro"/>
              </a:rPr>
              <a:t>En servicios, el NPS es muy utilizado.</a:t>
            </a:r>
          </a:p>
          <a:p>
            <a:pPr marL="11725">
              <a:buSzPct val="100000"/>
              <a:tabLst>
                <a:tab pos="121285" algn="l"/>
              </a:tabLst>
            </a:pPr>
            <a:r>
              <a:rPr lang="es-ES" sz="1500" spc="-10" dirty="0">
                <a:solidFill>
                  <a:srgbClr val="262626"/>
                </a:solidFill>
                <a:cs typeface="Source Sans Pro"/>
              </a:rPr>
              <a:t>Pero en servicios también se pueden usar:</a:t>
            </a:r>
          </a:p>
          <a:p>
            <a:pPr marL="11725">
              <a:buSzPct val="100000"/>
              <a:tabLst>
                <a:tab pos="121285" algn="l"/>
              </a:tabLst>
            </a:pPr>
            <a:endParaRPr lang="es-ES" sz="15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500" spc="-10" dirty="0">
                <a:solidFill>
                  <a:srgbClr val="262626"/>
                </a:solidFill>
                <a:cs typeface="Source Sans Pro"/>
              </a:rPr>
              <a:t>Tiempo de espera para atención.</a:t>
            </a:r>
          </a:p>
          <a:p>
            <a:pPr marL="180975" indent="-169863">
              <a:buSzPct val="100000"/>
              <a:buFont typeface="Arial" panose="020B0604020202020204" pitchFamily="34" charset="0"/>
              <a:buChar char="•"/>
              <a:tabLst>
                <a:tab pos="120650" algn="l"/>
              </a:tabLst>
            </a:pPr>
            <a:r>
              <a:rPr lang="es-ES" sz="1500" spc="-10" dirty="0">
                <a:solidFill>
                  <a:srgbClr val="262626"/>
                </a:solidFill>
                <a:cs typeface="Source Sans Pro"/>
              </a:rPr>
              <a:t>Tiempo de respuesta.</a:t>
            </a:r>
          </a:p>
        </p:txBody>
      </p:sp>
      <p:pic>
        <p:nvPicPr>
          <p:cNvPr id="4" name="Imagen 3">
            <a:extLst>
              <a:ext uri="{FF2B5EF4-FFF2-40B4-BE49-F238E27FC236}">
                <a16:creationId xmlns:a16="http://schemas.microsoft.com/office/drawing/2014/main" id="{A38BC2D1-2E13-1F0C-143F-DB33E95C0ED1}"/>
              </a:ext>
            </a:extLst>
          </p:cNvPr>
          <p:cNvPicPr>
            <a:picLocks noChangeAspect="1"/>
          </p:cNvPicPr>
          <p:nvPr/>
        </p:nvPicPr>
        <p:blipFill>
          <a:blip r:embed="rId3"/>
          <a:stretch>
            <a:fillRect/>
          </a:stretch>
        </p:blipFill>
        <p:spPr>
          <a:xfrm>
            <a:off x="4751388" y="2406519"/>
            <a:ext cx="3924300" cy="2525501"/>
          </a:xfrm>
          <a:prstGeom prst="rect">
            <a:avLst/>
          </a:prstGeom>
        </p:spPr>
      </p:pic>
      <p:sp>
        <p:nvSpPr>
          <p:cNvPr id="6" name="Rectangle 5">
            <a:extLst>
              <a:ext uri="{FF2B5EF4-FFF2-40B4-BE49-F238E27FC236}">
                <a16:creationId xmlns:a16="http://schemas.microsoft.com/office/drawing/2014/main" id="{B468580A-02B8-6743-A589-70781542333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DE CALIDAD</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566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0DFE5A00-830A-F048-A4B5-9A0FDCEB4232}"/>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317DF255-8DA4-F243-82DF-DD9FE9B5AE7D}"/>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FLUJOGRAMA CONTROL DE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PROCESOS LOGÍSTICOS</a:t>
            </a:r>
          </a:p>
        </p:txBody>
      </p:sp>
      <p:pic>
        <p:nvPicPr>
          <p:cNvPr id="8" name="Imagen 7">
            <a:extLst>
              <a:ext uri="{FF2B5EF4-FFF2-40B4-BE49-F238E27FC236}">
                <a16:creationId xmlns:a16="http://schemas.microsoft.com/office/drawing/2014/main" id="{3FCB50EE-0D13-CC49-9D37-081AD5DE9AF0}"/>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42482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250521" cy="4016484"/>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DOCUMENTACIÓN DE PROCESOS</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Consiste en crear una guía detallada para completar un proceso de principio a fin. Estos documentos internos son un punto de referencia para que los miembros del equipo entiendan cómo debe ejecutarse un proceso. Al consultar la documentación de procesos, cualquiera puede dar los pasos correctos para completar una tarea o un proyecto. Esto garantiza la coherencia del proceso y establece una norma de trabajo. Puede adoptar diferentes formas:</a:t>
            </a:r>
          </a:p>
          <a:p>
            <a:pPr marL="11725">
              <a:buSzPct val="100000"/>
              <a:tabLst>
                <a:tab pos="121285" algn="l"/>
              </a:tabLst>
            </a:pPr>
            <a:endParaRPr lang="es-ES" sz="16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Listas de comprobación </a:t>
            </a:r>
            <a:r>
              <a:rPr lang="es-ES" sz="1600" i="1" spc="-10" dirty="0">
                <a:solidFill>
                  <a:srgbClr val="262626"/>
                </a:solidFill>
                <a:cs typeface="Source Sans Pro"/>
              </a:rPr>
              <a:t>Check List.</a:t>
            </a: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Guías de atención al cliente.</a:t>
            </a:r>
          </a:p>
          <a:p>
            <a:pPr marL="180975" indent="-169863">
              <a:buSzPct val="100000"/>
              <a:buFont typeface="Arial" panose="020B0604020202020204" pitchFamily="34" charset="0"/>
              <a:buChar char="•"/>
              <a:tabLst>
                <a:tab pos="120650" algn="l"/>
              </a:tabLst>
            </a:pPr>
            <a:r>
              <a:rPr lang="es-ES" sz="1600" spc="-10" dirty="0">
                <a:solidFill>
                  <a:srgbClr val="EE4639"/>
                </a:solidFill>
                <a:cs typeface="Source Sans Pro"/>
              </a:rPr>
              <a:t>Diagramas de flujo.</a:t>
            </a: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Manuales de formación.</a:t>
            </a: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Directrices de marca.</a:t>
            </a: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Infografías didácticas.</a:t>
            </a: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Tutoriales en vídeo.</a:t>
            </a:r>
          </a:p>
          <a:p>
            <a:pPr marL="180975" indent="-169863">
              <a:buSzPct val="100000"/>
              <a:buFont typeface="Arial" panose="020B0604020202020204" pitchFamily="34" charset="0"/>
              <a:buChar char="•"/>
              <a:tabLst>
                <a:tab pos="120650" algn="l"/>
              </a:tabLst>
            </a:pPr>
            <a:r>
              <a:rPr lang="es-ES" sz="1600" spc="-10" dirty="0">
                <a:solidFill>
                  <a:srgbClr val="EE4639"/>
                </a:solidFill>
                <a:cs typeface="Source Sans Pro"/>
              </a:rPr>
              <a:t>Manual de procesos y procedimientos.</a:t>
            </a:r>
          </a:p>
          <a:p>
            <a:pPr marL="180975" indent="-169863">
              <a:buSzPct val="100000"/>
              <a:buFont typeface="Arial" panose="020B0604020202020204" pitchFamily="34" charset="0"/>
              <a:buChar char="•"/>
              <a:tabLst>
                <a:tab pos="120650" algn="l"/>
              </a:tabLst>
            </a:pPr>
            <a:r>
              <a:rPr lang="es-ES" sz="1600" spc="-10" dirty="0">
                <a:solidFill>
                  <a:srgbClr val="262626"/>
                </a:solidFill>
                <a:cs typeface="Source Sans Pro"/>
              </a:rPr>
              <a:t>Mapa de procesos.</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0B62D389-403C-3542-A12C-571766CD880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FLUJOGRAMA CONTROL DE PROCESOS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9A1704D3-1329-414E-82DB-683836C54ECC}"/>
              </a:ext>
            </a:extLst>
          </p:cNvPr>
          <p:cNvSpPr/>
          <p:nvPr/>
        </p:nvSpPr>
        <p:spPr>
          <a:xfrm>
            <a:off x="4751388" y="2652584"/>
            <a:ext cx="3924300" cy="2581404"/>
          </a:xfrm>
          <a:prstGeom prst="rect">
            <a:avLst/>
          </a:prstGeom>
          <a:solidFill>
            <a:srgbClr val="FBFB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a:extLst>
              <a:ext uri="{FF2B5EF4-FFF2-40B4-BE49-F238E27FC236}">
                <a16:creationId xmlns:a16="http://schemas.microsoft.com/office/drawing/2014/main" id="{5C1558D3-2A93-5142-A8FC-0EC11FD7DB4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82108" y="2749550"/>
            <a:ext cx="2825092" cy="2349672"/>
          </a:xfrm>
          <a:prstGeom prst="rect">
            <a:avLst/>
          </a:prstGeom>
        </p:spPr>
      </p:pic>
    </p:spTree>
    <p:extLst>
      <p:ext uri="{BB962C8B-B14F-4D97-AF65-F5344CB8AC3E}">
        <p14:creationId xmlns:p14="http://schemas.microsoft.com/office/powerpoint/2010/main" val="422285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070901" cy="1308050"/>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DIAGRAMAS DE FLUJO</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Es un tipo de diagrama que explica visualmente un proceso o flujo de trabajo, por lo que también se llama flujograma. Utilizando símbolos y definiciones estandarizadas, los diagramas de flujo describen visualmente los diferentes pasos y decisiones de un proceso y detalla el proceso por áreas involucradas. Actualmente se usa el </a:t>
            </a:r>
            <a:r>
              <a:rPr lang="es-ES" sz="1600" i="1" spc="-10" dirty="0">
                <a:solidFill>
                  <a:srgbClr val="262626"/>
                </a:solidFill>
                <a:cs typeface="Source Sans Pro"/>
              </a:rPr>
              <a:t>software</a:t>
            </a:r>
            <a:r>
              <a:rPr lang="es-ES" sz="1600" spc="-10" dirty="0">
                <a:solidFill>
                  <a:srgbClr val="262626"/>
                </a:solidFill>
                <a:cs typeface="Source Sans Pro"/>
              </a:rPr>
              <a:t> Bizagi.</a:t>
            </a:r>
            <a:endParaRPr lang="es-PE" sz="1600" spc="-10" dirty="0">
              <a:solidFill>
                <a:srgbClr val="262626"/>
              </a:solidFill>
              <a:cs typeface="Source Sans Pro"/>
            </a:endParaRPr>
          </a:p>
        </p:txBody>
      </p:sp>
      <p:pic>
        <p:nvPicPr>
          <p:cNvPr id="6" name="Imagen 5">
            <a:extLst>
              <a:ext uri="{FF2B5EF4-FFF2-40B4-BE49-F238E27FC236}">
                <a16:creationId xmlns:a16="http://schemas.microsoft.com/office/drawing/2014/main" id="{63B124A3-A84E-9221-E971-C6A865CB2BD8}"/>
              </a:ext>
            </a:extLst>
          </p:cNvPr>
          <p:cNvPicPr>
            <a:picLocks noChangeAspect="1"/>
          </p:cNvPicPr>
          <p:nvPr/>
        </p:nvPicPr>
        <p:blipFill>
          <a:blip r:embed="rId3"/>
          <a:stretch>
            <a:fillRect/>
          </a:stretch>
        </p:blipFill>
        <p:spPr>
          <a:xfrm>
            <a:off x="1607158" y="2499730"/>
            <a:ext cx="5929684" cy="2389429"/>
          </a:xfrm>
          <a:prstGeom prst="rect">
            <a:avLst/>
          </a:prstGeom>
        </p:spPr>
      </p:pic>
      <p:sp>
        <p:nvSpPr>
          <p:cNvPr id="7" name="Rectangle 5">
            <a:extLst>
              <a:ext uri="{FF2B5EF4-FFF2-40B4-BE49-F238E27FC236}">
                <a16:creationId xmlns:a16="http://schemas.microsoft.com/office/drawing/2014/main" id="{56013D32-E703-8D40-AA28-9490F91B8E1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FLUJOGRAMA CONTROL DE PROCESOS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091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092123" cy="1554272"/>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MANUALES DE PROCESOS</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Es un documento que describe de forma detallada los procesos y procedimientos que se llevan a cabo en una organización. Incluye información sobre los objetivos del proceso, los pasos a seguir, los responsables de cada paso, los recursos necesarios y los documentos que se generan.</a:t>
            </a: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r>
              <a:rPr lang="es-ES" sz="1600" b="1" spc="-10" dirty="0">
                <a:solidFill>
                  <a:srgbClr val="262626"/>
                </a:solidFill>
                <a:cs typeface="Source Sans Pro"/>
              </a:rPr>
              <a:t>PARTES DE UN MANUAL DE PROCESOS: CABECERA Y OBJETIVOS</a:t>
            </a:r>
            <a:endParaRPr lang="es-PE" sz="1600" b="1" spc="-10" dirty="0">
              <a:solidFill>
                <a:srgbClr val="262626"/>
              </a:solidFill>
              <a:cs typeface="Source Sans Pro"/>
            </a:endParaRPr>
          </a:p>
        </p:txBody>
      </p:sp>
      <p:pic>
        <p:nvPicPr>
          <p:cNvPr id="6" name="Imagen 5">
            <a:extLst>
              <a:ext uri="{FF2B5EF4-FFF2-40B4-BE49-F238E27FC236}">
                <a16:creationId xmlns:a16="http://schemas.microsoft.com/office/drawing/2014/main" id="{B90C72F9-F756-B9AA-9C09-CC02E6EC394E}"/>
              </a:ext>
            </a:extLst>
          </p:cNvPr>
          <p:cNvPicPr>
            <a:picLocks noChangeAspect="1"/>
          </p:cNvPicPr>
          <p:nvPr/>
        </p:nvPicPr>
        <p:blipFill>
          <a:blip r:embed="rId3"/>
          <a:stretch>
            <a:fillRect/>
          </a:stretch>
        </p:blipFill>
        <p:spPr>
          <a:xfrm>
            <a:off x="1999883" y="2820988"/>
            <a:ext cx="5144234" cy="1806887"/>
          </a:xfrm>
          <a:prstGeom prst="rect">
            <a:avLst/>
          </a:prstGeom>
        </p:spPr>
      </p:pic>
      <p:sp>
        <p:nvSpPr>
          <p:cNvPr id="7" name="Rectangle 5">
            <a:extLst>
              <a:ext uri="{FF2B5EF4-FFF2-40B4-BE49-F238E27FC236}">
                <a16:creationId xmlns:a16="http://schemas.microsoft.com/office/drawing/2014/main" id="{7A87FDEB-DC12-4641-998E-0735414CD88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FLUJOGRAMA CONTROL DE PROCESOS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44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0623CCF-CB14-464F-8029-E591066536A8}"/>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CA5477F7-AB09-8041-963A-6E05F5BB9B60}"/>
              </a:ext>
            </a:extLst>
          </p:cNvPr>
          <p:cNvSpPr txBox="1"/>
          <p:nvPr/>
        </p:nvSpPr>
        <p:spPr>
          <a:xfrm>
            <a:off x="1282298" y="918372"/>
            <a:ext cx="5521727" cy="4093428"/>
          </a:xfrm>
          <a:prstGeom prst="rect">
            <a:avLst/>
          </a:prstGeom>
        </p:spPr>
        <p:txBody>
          <a:bodyPr vert="horz" wrap="square" lIns="0" tIns="0" rIns="0" bIns="0" rtlCol="0">
            <a:spAutoFit/>
          </a:bodyPr>
          <a:lstStyle/>
          <a:p>
            <a:pPr marL="11725">
              <a:buSzPct val="100000"/>
              <a:tabLst>
                <a:tab pos="121285" algn="l"/>
              </a:tabLst>
            </a:pPr>
            <a:r>
              <a:rPr lang="es-ES" sz="1400" spc="-10" dirty="0">
                <a:cs typeface="Source Sans Pro"/>
              </a:rPr>
              <a:t>El control de los procesos es clave para lograr la eficiencia operativa, en la cadena de suministros se tienen procesos desde el aprovisionamiento hasta la entrega del producto al consumidor final, y en ese camino hay varios indicadores clave que determinan la excelencia de la cadena de suministros.</a:t>
            </a:r>
          </a:p>
          <a:p>
            <a:pPr marL="180000" indent="-168275">
              <a:buSzPct val="100000"/>
              <a:buFont typeface="Arial"/>
              <a:buChar char="•"/>
              <a:tabLst>
                <a:tab pos="121285" algn="l"/>
              </a:tabLst>
            </a:pPr>
            <a:endParaRPr lang="es-ES" sz="1400" spc="-10" dirty="0">
              <a:cs typeface="Source Sans Pro"/>
            </a:endParaRPr>
          </a:p>
          <a:p>
            <a:pPr marL="11725">
              <a:buSzPct val="100000"/>
              <a:tabLst>
                <a:tab pos="121285" algn="l"/>
              </a:tabLst>
            </a:pPr>
            <a:r>
              <a:rPr lang="es-ES" sz="1400" spc="-10" dirty="0">
                <a:cs typeface="Source Sans Pro"/>
              </a:rPr>
              <a:t>Los indicadores de relación con proveedores en los procesos de compras y abastecimientos es clave para atender las necesidades del cliente, de la planta o centros de distribución.</a:t>
            </a:r>
          </a:p>
          <a:p>
            <a:pPr marL="180000" indent="-168275">
              <a:buSzPct val="100000"/>
              <a:buFont typeface="Arial"/>
              <a:buChar char="•"/>
              <a:tabLst>
                <a:tab pos="121285" algn="l"/>
              </a:tabLst>
            </a:pPr>
            <a:endParaRPr lang="es-ES" sz="1400" spc="-10" dirty="0">
              <a:cs typeface="Source Sans Pro"/>
            </a:endParaRPr>
          </a:p>
          <a:p>
            <a:pPr marL="11725">
              <a:buSzPct val="100000"/>
              <a:tabLst>
                <a:tab pos="121285" algn="l"/>
              </a:tabLst>
            </a:pPr>
            <a:r>
              <a:rPr lang="es-ES" sz="1400" spc="-10" dirty="0">
                <a:cs typeface="Source Sans Pro"/>
              </a:rPr>
              <a:t>La documentación de los procesos y el análisis de su riesgo es fundamental para lograr la eficiencia operativa y mantener ventaja competitiva en el mundo de hoy.</a:t>
            </a:r>
          </a:p>
          <a:p>
            <a:pPr marL="11725">
              <a:buSzPct val="100000"/>
              <a:tabLst>
                <a:tab pos="121285" algn="l"/>
              </a:tabLst>
            </a:pPr>
            <a:endParaRPr lang="es-ES" sz="1400" spc="-10" dirty="0">
              <a:cs typeface="Source Sans Pro"/>
            </a:endParaRPr>
          </a:p>
          <a:p>
            <a:pPr marL="11725" algn="just">
              <a:buSzPct val="100000"/>
              <a:tabLst>
                <a:tab pos="121285" algn="l"/>
              </a:tabLst>
            </a:pPr>
            <a:r>
              <a:rPr lang="es-ES" sz="1400" spc="-10" dirty="0">
                <a:cs typeface="Source Sans Pro"/>
              </a:rPr>
              <a:t>P</a:t>
            </a:r>
            <a:r>
              <a:rPr lang="es-PE" sz="1400" spc="-10" dirty="0">
                <a:cs typeface="Source Sans Pro"/>
              </a:rPr>
              <a:t>or eso en esta sesión:</a:t>
            </a:r>
          </a:p>
          <a:p>
            <a:pPr marL="177800" lvl="1" indent="-165100">
              <a:buClr>
                <a:srgbClr val="EE4639"/>
              </a:buClr>
              <a:buSzPts val="1600"/>
              <a:buFont typeface="Arial" charset="0"/>
              <a:buChar char="•"/>
              <a:tabLst>
                <a:tab pos="120650" algn="l"/>
              </a:tabLst>
            </a:pPr>
            <a:r>
              <a:rPr lang="es-ES" sz="1400" b="1" spc="-10" dirty="0">
                <a:latin typeface="Calibri" panose="020F0502020204030204" pitchFamily="34" charset="0"/>
                <a:cs typeface="Calibri" panose="020F0502020204030204" pitchFamily="34" charset="0"/>
              </a:rPr>
              <a:t>A</a:t>
            </a:r>
            <a:r>
              <a:rPr lang="es-PE" sz="1400" b="1" spc="-10" dirty="0">
                <a:latin typeface="Calibri" panose="020F0502020204030204" pitchFamily="34" charset="0"/>
                <a:cs typeface="Calibri" panose="020F0502020204030204" pitchFamily="34" charset="0"/>
              </a:rPr>
              <a:t>prenderás </a:t>
            </a:r>
            <a:r>
              <a:rPr lang="es-PE" sz="1400" spc="-10" dirty="0">
                <a:latin typeface="Calibri" panose="020F0502020204030204" pitchFamily="34" charset="0"/>
                <a:cs typeface="Calibri" panose="020F0502020204030204" pitchFamily="34" charset="0"/>
              </a:rPr>
              <a:t>acerca de los indicadores logísticos y otros relacionados con las finanzas, el tiempo o la calidad. </a:t>
            </a:r>
          </a:p>
          <a:p>
            <a:pPr marL="177800" lvl="1" indent="-165100">
              <a:buClr>
                <a:srgbClr val="EE4639"/>
              </a:buClr>
              <a:buSzPts val="1600"/>
              <a:buFont typeface="Arial" charset="0"/>
              <a:buChar char="•"/>
              <a:tabLst>
                <a:tab pos="120650" algn="l"/>
              </a:tabLst>
            </a:pPr>
            <a:r>
              <a:rPr lang="es-ES" sz="1400" b="1" spc="-10" dirty="0">
                <a:latin typeface="Calibri" panose="020F0502020204030204" pitchFamily="34" charset="0"/>
                <a:cs typeface="Calibri" panose="020F0502020204030204" pitchFamily="34" charset="0"/>
              </a:rPr>
              <a:t>Conocerás</a:t>
            </a:r>
            <a:r>
              <a:rPr lang="es-ES" sz="1400" spc="-10" dirty="0">
                <a:latin typeface="Calibri" panose="020F0502020204030204" pitchFamily="34" charset="0"/>
                <a:cs typeface="Calibri" panose="020F0502020204030204" pitchFamily="34" charset="0"/>
              </a:rPr>
              <a:t> sobre la importancia del registro de los procesos y del seguimiento mediante el uso de una matriz para detectar desviaciones para realizar las correcciones necesarias.</a:t>
            </a:r>
            <a:endParaRPr lang="es-PE" sz="1400" spc="-10" dirty="0">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D65D3B66-E795-7C46-B1B6-C5E8C2AB38B9}"/>
              </a:ext>
            </a:extLst>
          </p:cNvPr>
          <p:cNvPicPr>
            <a:picLocks noChangeAspect="1"/>
          </p:cNvPicPr>
          <p:nvPr/>
        </p:nvPicPr>
        <p:blipFill>
          <a:blip r:embed="rId4"/>
          <a:stretch>
            <a:fillRect/>
          </a:stretch>
        </p:blipFill>
        <p:spPr>
          <a:xfrm>
            <a:off x="1010839" y="954885"/>
            <a:ext cx="117851" cy="121369"/>
          </a:xfrm>
          <a:prstGeom prst="rect">
            <a:avLst/>
          </a:prstGeom>
        </p:spPr>
      </p:pic>
      <p:pic>
        <p:nvPicPr>
          <p:cNvPr id="9" name="Imagen 8">
            <a:extLst>
              <a:ext uri="{FF2B5EF4-FFF2-40B4-BE49-F238E27FC236}">
                <a16:creationId xmlns:a16="http://schemas.microsoft.com/office/drawing/2014/main" id="{3693093F-EF93-074C-8AEC-5EC3D3E6D795}"/>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0" name="Rectángulo 9">
            <a:extLst>
              <a:ext uri="{FF2B5EF4-FFF2-40B4-BE49-F238E27FC236}">
                <a16:creationId xmlns:a16="http://schemas.microsoft.com/office/drawing/2014/main" id="{94442251-D8CE-2A42-8B41-4981A3672400}"/>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Rectangle 5">
            <a:extLst>
              <a:ext uri="{FF2B5EF4-FFF2-40B4-BE49-F238E27FC236}">
                <a16:creationId xmlns:a16="http://schemas.microsoft.com/office/drawing/2014/main" id="{7F05B02A-1431-0F4D-8643-619E5186B3E1}"/>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2" name="Imagen 11">
            <a:extLst>
              <a:ext uri="{FF2B5EF4-FFF2-40B4-BE49-F238E27FC236}">
                <a16:creationId xmlns:a16="http://schemas.microsoft.com/office/drawing/2014/main" id="{F624B050-0E5A-674A-BC49-E95AB47B9581}"/>
              </a:ext>
            </a:extLst>
          </p:cNvPr>
          <p:cNvPicPr>
            <a:picLocks noChangeAspect="1"/>
          </p:cNvPicPr>
          <p:nvPr/>
        </p:nvPicPr>
        <p:blipFill>
          <a:blip r:embed="rId4"/>
          <a:stretch>
            <a:fillRect/>
          </a:stretch>
        </p:blipFill>
        <p:spPr>
          <a:xfrm>
            <a:off x="1010839" y="2881353"/>
            <a:ext cx="117851" cy="121369"/>
          </a:xfrm>
          <a:prstGeom prst="rect">
            <a:avLst/>
          </a:prstGeom>
        </p:spPr>
      </p:pic>
      <p:pic>
        <p:nvPicPr>
          <p:cNvPr id="13" name="Imagen 12">
            <a:extLst>
              <a:ext uri="{FF2B5EF4-FFF2-40B4-BE49-F238E27FC236}">
                <a16:creationId xmlns:a16="http://schemas.microsoft.com/office/drawing/2014/main" id="{2F1ABEB4-0AB2-8247-92A5-025ADFCDEB48}"/>
              </a:ext>
            </a:extLst>
          </p:cNvPr>
          <p:cNvPicPr>
            <a:picLocks noChangeAspect="1"/>
          </p:cNvPicPr>
          <p:nvPr/>
        </p:nvPicPr>
        <p:blipFill>
          <a:blip r:embed="rId4"/>
          <a:stretch>
            <a:fillRect/>
          </a:stretch>
        </p:blipFill>
        <p:spPr>
          <a:xfrm>
            <a:off x="1010839" y="3741160"/>
            <a:ext cx="117851" cy="121369"/>
          </a:xfrm>
          <a:prstGeom prst="rect">
            <a:avLst/>
          </a:prstGeom>
        </p:spPr>
      </p:pic>
      <p:pic>
        <p:nvPicPr>
          <p:cNvPr id="14" name="Imagen 13">
            <a:extLst>
              <a:ext uri="{FF2B5EF4-FFF2-40B4-BE49-F238E27FC236}">
                <a16:creationId xmlns:a16="http://schemas.microsoft.com/office/drawing/2014/main" id="{4E572840-DBFE-CC43-99E0-037EB045AA3A}"/>
              </a:ext>
            </a:extLst>
          </p:cNvPr>
          <p:cNvPicPr>
            <a:picLocks noChangeAspect="1"/>
          </p:cNvPicPr>
          <p:nvPr/>
        </p:nvPicPr>
        <p:blipFill>
          <a:blip r:embed="rId4"/>
          <a:stretch>
            <a:fillRect/>
          </a:stretch>
        </p:blipFill>
        <p:spPr>
          <a:xfrm>
            <a:off x="1010839" y="2040525"/>
            <a:ext cx="117851" cy="121369"/>
          </a:xfrm>
          <a:prstGeom prst="rect">
            <a:avLst/>
          </a:prstGeom>
        </p:spPr>
      </p:pic>
    </p:spTree>
    <p:custDataLst>
      <p:tags r:id="rId1"/>
    </p:custDataLst>
    <p:extLst>
      <p:ext uri="{BB962C8B-B14F-4D97-AF65-F5344CB8AC3E}">
        <p14:creationId xmlns:p14="http://schemas.microsoft.com/office/powerpoint/2010/main" val="301215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9" y="912813"/>
            <a:ext cx="8172450"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PARTES DE UN MANUAL DE PROCESOS: ALCANCE, DEFINICIONES, RESPONSABLES.</a:t>
            </a:r>
            <a:endParaRPr lang="es-PE" sz="1600" spc="-10" dirty="0">
              <a:solidFill>
                <a:srgbClr val="262626"/>
              </a:solidFill>
              <a:cs typeface="Source Sans Pro"/>
            </a:endParaRPr>
          </a:p>
        </p:txBody>
      </p:sp>
      <p:pic>
        <p:nvPicPr>
          <p:cNvPr id="7" name="Imagen 6">
            <a:extLst>
              <a:ext uri="{FF2B5EF4-FFF2-40B4-BE49-F238E27FC236}">
                <a16:creationId xmlns:a16="http://schemas.microsoft.com/office/drawing/2014/main" id="{E606B545-866C-7023-F44B-03CBC60BDB92}"/>
              </a:ext>
            </a:extLst>
          </p:cNvPr>
          <p:cNvPicPr>
            <a:picLocks noChangeAspect="1"/>
          </p:cNvPicPr>
          <p:nvPr/>
        </p:nvPicPr>
        <p:blipFill rotWithShape="1">
          <a:blip r:embed="rId3"/>
          <a:srcRect l="2057" b="2547"/>
          <a:stretch/>
        </p:blipFill>
        <p:spPr>
          <a:xfrm>
            <a:off x="1740892" y="1604416"/>
            <a:ext cx="5662216" cy="3087627"/>
          </a:xfrm>
          <a:prstGeom prst="rect">
            <a:avLst/>
          </a:prstGeom>
        </p:spPr>
      </p:pic>
      <p:sp>
        <p:nvSpPr>
          <p:cNvPr id="6" name="Rectangle 5">
            <a:extLst>
              <a:ext uri="{FF2B5EF4-FFF2-40B4-BE49-F238E27FC236}">
                <a16:creationId xmlns:a16="http://schemas.microsoft.com/office/drawing/2014/main" id="{D9498496-52C9-8E46-BAAD-5736DECD357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FLUJOGRAMA CONTROL DE PROCESOS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600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762939"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PARTES DE UN MANUAL DE PROCESOS: DESCRIPCIÓN DEL PROCESO.</a:t>
            </a:r>
          </a:p>
          <a:p>
            <a:pPr marL="11725">
              <a:buSzPct val="100000"/>
              <a:tabLst>
                <a:tab pos="121285" algn="l"/>
              </a:tabLst>
            </a:pPr>
            <a:r>
              <a:rPr lang="es-ES" sz="1600" spc="-10" dirty="0">
                <a:solidFill>
                  <a:srgbClr val="262626"/>
                </a:solidFill>
                <a:cs typeface="Source Sans Pro"/>
              </a:rPr>
              <a:t>Se detalla el proceso y se indican las interrelaciones con otros procesos y los documentos que se intercambian.</a:t>
            </a:r>
            <a:endParaRPr lang="es-PE" sz="1600" spc="-10" dirty="0">
              <a:solidFill>
                <a:srgbClr val="262626"/>
              </a:solidFill>
              <a:cs typeface="Source Sans Pro"/>
            </a:endParaRPr>
          </a:p>
        </p:txBody>
      </p:sp>
      <p:pic>
        <p:nvPicPr>
          <p:cNvPr id="8" name="Imagen 7">
            <a:extLst>
              <a:ext uri="{FF2B5EF4-FFF2-40B4-BE49-F238E27FC236}">
                <a16:creationId xmlns:a16="http://schemas.microsoft.com/office/drawing/2014/main" id="{4A7E9D8A-9038-FCA0-B175-1B7C82CB0BE2}"/>
              </a:ext>
            </a:extLst>
          </p:cNvPr>
          <p:cNvPicPr>
            <a:picLocks noChangeAspect="1"/>
          </p:cNvPicPr>
          <p:nvPr/>
        </p:nvPicPr>
        <p:blipFill rotWithShape="1">
          <a:blip r:embed="rId3"/>
          <a:srcRect t="965" r="1310"/>
          <a:stretch/>
        </p:blipFill>
        <p:spPr>
          <a:xfrm>
            <a:off x="1702938" y="1919290"/>
            <a:ext cx="5738123" cy="2882897"/>
          </a:xfrm>
          <a:prstGeom prst="rect">
            <a:avLst/>
          </a:prstGeom>
        </p:spPr>
      </p:pic>
      <p:sp>
        <p:nvSpPr>
          <p:cNvPr id="6" name="Rectangle 5">
            <a:extLst>
              <a:ext uri="{FF2B5EF4-FFF2-40B4-BE49-F238E27FC236}">
                <a16:creationId xmlns:a16="http://schemas.microsoft.com/office/drawing/2014/main" id="{98903A51-B330-8946-B18B-D1187423DFC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FLUJOGRAMA CONTROL DE PROCESOS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44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172451" cy="230832"/>
          </a:xfrm>
          <a:prstGeom prst="rect">
            <a:avLst/>
          </a:prstGeom>
        </p:spPr>
        <p:txBody>
          <a:bodyPr vert="horz" wrap="square" lIns="0" tIns="0" rIns="0" bIns="0" rtlCol="0">
            <a:spAutoFit/>
          </a:bodyPr>
          <a:lstStyle/>
          <a:p>
            <a:pPr marL="11725">
              <a:buSzPct val="100000"/>
              <a:tabLst>
                <a:tab pos="121285" algn="l"/>
              </a:tabLst>
            </a:pPr>
            <a:r>
              <a:rPr lang="es-ES" sz="1500" b="1" spc="-10" dirty="0">
                <a:solidFill>
                  <a:srgbClr val="262626"/>
                </a:solidFill>
                <a:cs typeface="Source Sans Pro"/>
              </a:rPr>
              <a:t>PARTES DE UN MANUAL DE PROCESOS: DIAGRAMAS DE FLUJO, DOCUMENTACIÓN, INDICADORES.</a:t>
            </a:r>
          </a:p>
        </p:txBody>
      </p:sp>
      <p:pic>
        <p:nvPicPr>
          <p:cNvPr id="8" name="Imagen 7">
            <a:extLst>
              <a:ext uri="{FF2B5EF4-FFF2-40B4-BE49-F238E27FC236}">
                <a16:creationId xmlns:a16="http://schemas.microsoft.com/office/drawing/2014/main" id="{5229BEC5-5CDE-C50D-C51F-DA8DDB278E92}"/>
              </a:ext>
            </a:extLst>
          </p:cNvPr>
          <p:cNvPicPr>
            <a:picLocks noChangeAspect="1"/>
          </p:cNvPicPr>
          <p:nvPr/>
        </p:nvPicPr>
        <p:blipFill>
          <a:blip r:embed="rId3"/>
          <a:stretch>
            <a:fillRect/>
          </a:stretch>
        </p:blipFill>
        <p:spPr>
          <a:xfrm>
            <a:off x="2267200" y="1599157"/>
            <a:ext cx="4609599" cy="3104585"/>
          </a:xfrm>
          <a:prstGeom prst="rect">
            <a:avLst/>
          </a:prstGeom>
        </p:spPr>
      </p:pic>
      <p:sp>
        <p:nvSpPr>
          <p:cNvPr id="6" name="Rectangle 5">
            <a:extLst>
              <a:ext uri="{FF2B5EF4-FFF2-40B4-BE49-F238E27FC236}">
                <a16:creationId xmlns:a16="http://schemas.microsoft.com/office/drawing/2014/main" id="{0E1FDE06-7363-2247-8E19-4FAACE3F05C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FLUJOGRAMA CONTROL DE PROCESOS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368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B55E3AA-C991-EF41-9C9C-752AE95161B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3009" y="911512"/>
            <a:ext cx="5982680" cy="4319875"/>
          </a:xfrm>
          <a:prstGeom prst="rect">
            <a:avLst/>
          </a:prstGeom>
        </p:spPr>
      </p:pic>
      <p:sp>
        <p:nvSpPr>
          <p:cNvPr id="6" name="Redondear rectángulo de esquina del mismo lado 5">
            <a:extLst>
              <a:ext uri="{FF2B5EF4-FFF2-40B4-BE49-F238E27FC236}">
                <a16:creationId xmlns:a16="http://schemas.microsoft.com/office/drawing/2014/main" id="{1CFB59FE-8B5E-954E-BF4D-3D13A0CCDC70}"/>
              </a:ext>
            </a:extLst>
          </p:cNvPr>
          <p:cNvSpPr/>
          <p:nvPr/>
        </p:nvSpPr>
        <p:spPr>
          <a:xfrm rot="16200000">
            <a:off x="-541338" y="1957388"/>
            <a:ext cx="4321178" cy="2232024"/>
          </a:xfrm>
          <a:prstGeom prst="round2SameRect">
            <a:avLst>
              <a:gd name="adj1" fmla="val 5364"/>
              <a:gd name="adj2" fmla="val 0"/>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CuadroTexto 6">
            <a:extLst>
              <a:ext uri="{FF2B5EF4-FFF2-40B4-BE49-F238E27FC236}">
                <a16:creationId xmlns:a16="http://schemas.microsoft.com/office/drawing/2014/main" id="{1861E7FB-9EF7-F54B-93FF-FF71411A9C0F}"/>
              </a:ext>
            </a:extLst>
          </p:cNvPr>
          <p:cNvSpPr txBox="1"/>
          <p:nvPr/>
        </p:nvSpPr>
        <p:spPr>
          <a:xfrm>
            <a:off x="727176" y="2508630"/>
            <a:ext cx="1760843" cy="1292662"/>
          </a:xfrm>
          <a:prstGeom prst="rect">
            <a:avLst/>
          </a:prstGeom>
          <a:noFill/>
        </p:spPr>
        <p:txBody>
          <a:bodyPr wrap="square" lIns="0" tIns="0" rIns="0" bIns="0" rtlCol="0">
            <a:spAutoFit/>
          </a:bodyPr>
          <a:lstStyle/>
          <a:p>
            <a:pPr marL="180975" indent="-180975">
              <a:buSzPct val="100000"/>
              <a:buFont typeface="Arial" panose="020B0604020202020204" pitchFamily="34" charset="0"/>
              <a:buChar char="•"/>
            </a:pPr>
            <a:r>
              <a:rPr lang="es-ES_tradnl" altLang="es-PE" sz="1400" b="1" dirty="0">
                <a:solidFill>
                  <a:schemeClr val="bg1"/>
                </a:solidFill>
                <a:latin typeface="Calibri" charset="0"/>
                <a:cs typeface="Calibri" charset="0"/>
              </a:rPr>
              <a:t>Lo que no se mide no se puede controlar.</a:t>
            </a:r>
          </a:p>
          <a:p>
            <a:pPr>
              <a:buSzPct val="100000"/>
            </a:pPr>
            <a:endParaRPr lang="es-ES_tradnl" altLang="es-PE" sz="1400" b="1" dirty="0">
              <a:solidFill>
                <a:schemeClr val="bg1"/>
              </a:solidFill>
              <a:latin typeface="Calibri" charset="0"/>
              <a:cs typeface="Calibri" charset="0"/>
            </a:endParaRPr>
          </a:p>
          <a:p>
            <a:pPr marL="180975" indent="-180975">
              <a:buSzPct val="100000"/>
              <a:buFont typeface="Arial" panose="020B0604020202020204" pitchFamily="34" charset="0"/>
              <a:buChar char="•"/>
            </a:pPr>
            <a:r>
              <a:rPr lang="es-ES_tradnl" altLang="es-PE" sz="1400" b="1" dirty="0">
                <a:solidFill>
                  <a:schemeClr val="bg1"/>
                </a:solidFill>
                <a:latin typeface="Calibri" charset="0"/>
                <a:cs typeface="Calibri" charset="0"/>
              </a:rPr>
              <a:t>Lo que no se mide y no se controla no se puede mejorar.</a:t>
            </a:r>
            <a:endParaRPr lang="es-ES" altLang="es-PE" sz="1400" b="1" dirty="0">
              <a:solidFill>
                <a:schemeClr val="bg1"/>
              </a:solidFill>
              <a:latin typeface="Calibri" charset="0"/>
              <a:cs typeface="Calibri" charset="0"/>
            </a:endParaRPr>
          </a:p>
        </p:txBody>
      </p:sp>
      <p:pic>
        <p:nvPicPr>
          <p:cNvPr id="8" name="Imagen 7">
            <a:extLst>
              <a:ext uri="{FF2B5EF4-FFF2-40B4-BE49-F238E27FC236}">
                <a16:creationId xmlns:a16="http://schemas.microsoft.com/office/drawing/2014/main" id="{691F8F6D-F2B2-A34E-A731-024044424101}"/>
              </a:ext>
            </a:extLst>
          </p:cNvPr>
          <p:cNvPicPr>
            <a:picLocks noChangeAspect="1"/>
          </p:cNvPicPr>
          <p:nvPr/>
        </p:nvPicPr>
        <p:blipFill>
          <a:blip r:embed="rId4">
            <a:alphaModFix/>
            <a:lum bright="100000" contrast="100000"/>
          </a:blip>
          <a:stretch>
            <a:fillRect/>
          </a:stretch>
        </p:blipFill>
        <p:spPr>
          <a:xfrm>
            <a:off x="727177" y="2206300"/>
            <a:ext cx="157605" cy="157605"/>
          </a:xfrm>
          <a:prstGeom prst="rect">
            <a:avLst/>
          </a:prstGeom>
        </p:spPr>
      </p:pic>
      <p:sp>
        <p:nvSpPr>
          <p:cNvPr id="9" name="Rectangle 5">
            <a:extLst>
              <a:ext uri="{FF2B5EF4-FFF2-40B4-BE49-F238E27FC236}">
                <a16:creationId xmlns:a16="http://schemas.microsoft.com/office/drawing/2014/main" id="{C5C0DE61-C55F-5642-ABA7-3AB441D45E0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FLUJOGRAMA CONTROL DE PROCESOS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5997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CB5A024D-484D-C949-9011-337270EAAD3E}"/>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FF68ED5D-E200-D146-A6AB-721092ABC749}"/>
              </a:ext>
            </a:extLst>
          </p:cNvPr>
          <p:cNvSpPr txBox="1"/>
          <p:nvPr/>
        </p:nvSpPr>
        <p:spPr>
          <a:xfrm>
            <a:off x="1008063" y="3169972"/>
            <a:ext cx="5993558" cy="1215782"/>
          </a:xfrm>
          <a:prstGeom prst="rect">
            <a:avLst/>
          </a:prstGeom>
          <a:noFill/>
        </p:spPr>
        <p:txBody>
          <a:bodyPr wrap="square" lIns="0" tIns="0" rIns="0" bIns="0" rtlCol="0">
            <a:spAutoFit/>
          </a:bodyPr>
          <a:lstStyle/>
          <a:p>
            <a:pPr>
              <a:lnSpc>
                <a:spcPct val="90000"/>
              </a:lnSpc>
              <a:spcBef>
                <a:spcPts val="1000"/>
              </a:spcBef>
              <a:defRPr/>
            </a:pPr>
            <a:r>
              <a:rPr lang="es-PE" sz="2400" dirty="0">
                <a:solidFill>
                  <a:schemeClr val="bg1"/>
                </a:solidFill>
                <a:latin typeface="Graphik Regular" charset="0"/>
                <a:ea typeface="Graphik Regular" charset="0"/>
                <a:cs typeface="Graphik Regular" charset="0"/>
              </a:rPr>
              <a:t>IDENTIFICACIÓN DE LAS</a:t>
            </a:r>
            <a:br>
              <a:rPr lang="es-PE" sz="2400" dirty="0">
                <a:solidFill>
                  <a:schemeClr val="bg1"/>
                </a:solidFill>
                <a:latin typeface="Graphik Regular" charset="0"/>
              </a:rPr>
            </a:br>
            <a:r>
              <a:rPr lang="es-PE" sz="2400" b="1" dirty="0">
                <a:solidFill>
                  <a:schemeClr val="bg1"/>
                </a:solidFill>
                <a:latin typeface="Graphik Bold" charset="0"/>
              </a:rPr>
              <a:t>FUENTES DE VARIACIÓN</a:t>
            </a:r>
            <a:br>
              <a:rPr lang="es-PE" sz="2400" dirty="0">
                <a:solidFill>
                  <a:schemeClr val="bg1"/>
                </a:solidFill>
                <a:latin typeface="Graphik Regular" charset="0"/>
              </a:rPr>
            </a:br>
            <a:r>
              <a:rPr lang="es-PE" sz="2400" b="1" dirty="0">
                <a:solidFill>
                  <a:schemeClr val="bg1"/>
                </a:solidFill>
                <a:latin typeface="Graphik Bold" charset="0"/>
                <a:ea typeface="Graphik Bold" charset="0"/>
                <a:cs typeface="Graphik Bold" charset="0"/>
              </a:rPr>
              <a:t>DE RESULTADOS</a:t>
            </a:r>
          </a:p>
          <a:p>
            <a:pPr>
              <a:lnSpc>
                <a:spcPct val="110000"/>
              </a:lnSpc>
              <a:defRPr/>
            </a:pPr>
            <a:endParaRPr lang="es-ES" sz="1400" dirty="0">
              <a:solidFill>
                <a:schemeClr val="bg1"/>
              </a:solidFill>
              <a:latin typeface="Calibri" panose="020F0502020204030204" pitchFamily="34" charset="0"/>
              <a:cs typeface="Calibri"/>
            </a:endParaRPr>
          </a:p>
        </p:txBody>
      </p:sp>
      <p:pic>
        <p:nvPicPr>
          <p:cNvPr id="8" name="Imagen 7">
            <a:extLst>
              <a:ext uri="{FF2B5EF4-FFF2-40B4-BE49-F238E27FC236}">
                <a16:creationId xmlns:a16="http://schemas.microsoft.com/office/drawing/2014/main" id="{D8EAB786-95B2-524D-A11A-E8D08D67DFF5}"/>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1734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6" y="912813"/>
            <a:ext cx="8172451" cy="1708160"/>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DEFINICIÓN</a:t>
            </a:r>
            <a:endParaRPr lang="es-PE" sz="1600" b="1"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Las fuentes de variación son cambios inevitables que modifican el proceso (ya sean pequeños o casi imperceptibles) que afectan posteriormente al producto que se produce o al servicio que se ofrece.</a:t>
            </a:r>
          </a:p>
          <a:p>
            <a:pPr marL="177800" indent="-166688">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La desviación estándar es muy importante, pues es una de las formas más sencillas de controlar la variabilidad, llámense presupuestos, ventas, productos, tiempos de atención y para todo el nuevo conjunto de indicadores que están de moda.</a:t>
            </a:r>
            <a:endParaRPr lang="es-PE" sz="1500" spc="-10" dirty="0">
              <a:solidFill>
                <a:srgbClr val="262626"/>
              </a:solidFill>
              <a:cs typeface="Source Sans Pro"/>
            </a:endParaRPr>
          </a:p>
        </p:txBody>
      </p:sp>
      <p:pic>
        <p:nvPicPr>
          <p:cNvPr id="2" name="Imagen 1">
            <a:extLst>
              <a:ext uri="{FF2B5EF4-FFF2-40B4-BE49-F238E27FC236}">
                <a16:creationId xmlns:a16="http://schemas.microsoft.com/office/drawing/2014/main" id="{19538296-9DE8-39CB-4002-BB3129BABD93}"/>
              </a:ext>
            </a:extLst>
          </p:cNvPr>
          <p:cNvPicPr>
            <a:picLocks noChangeAspect="1"/>
          </p:cNvPicPr>
          <p:nvPr/>
        </p:nvPicPr>
        <p:blipFill>
          <a:blip r:embed="rId3"/>
          <a:stretch>
            <a:fillRect/>
          </a:stretch>
        </p:blipFill>
        <p:spPr>
          <a:xfrm>
            <a:off x="2536419" y="3019055"/>
            <a:ext cx="4071161" cy="1889044"/>
          </a:xfrm>
          <a:prstGeom prst="rect">
            <a:avLst/>
          </a:prstGeom>
        </p:spPr>
      </p:pic>
      <p:sp>
        <p:nvSpPr>
          <p:cNvPr id="6" name="Rectangle 5">
            <a:extLst>
              <a:ext uri="{FF2B5EF4-FFF2-40B4-BE49-F238E27FC236}">
                <a16:creationId xmlns:a16="http://schemas.microsoft.com/office/drawing/2014/main" id="{35E1D7EF-A057-9645-B72B-4635BAFCE3A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IDENTIFICACIÓN DE FUENTES DE VARIACIÓN DE RESULTADOS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129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6" y="912813"/>
            <a:ext cx="8172451"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INDICADOR DE VARIACIÓN DE DATOS EN UN PROCESO</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La siguiente tabla de datos muestra las unidades producidas por día en una fábrica de alimentos en cajas. Los datos están en cajas por turno de 8 horas y corresponden con la producción del mismo producto durante ese espacio de tiempo. (Ver notas).</a:t>
            </a:r>
            <a:endParaRPr lang="es-PE" sz="1600" spc="-10" dirty="0">
              <a:solidFill>
                <a:srgbClr val="262626"/>
              </a:solidFill>
              <a:cs typeface="Source Sans Pro"/>
            </a:endParaRPr>
          </a:p>
        </p:txBody>
      </p:sp>
      <p:pic>
        <p:nvPicPr>
          <p:cNvPr id="7" name="Imagen 6">
            <a:extLst>
              <a:ext uri="{FF2B5EF4-FFF2-40B4-BE49-F238E27FC236}">
                <a16:creationId xmlns:a16="http://schemas.microsoft.com/office/drawing/2014/main" id="{77E44AAB-813A-6C25-5B4E-814838377F36}"/>
              </a:ext>
            </a:extLst>
          </p:cNvPr>
          <p:cNvPicPr>
            <a:picLocks noChangeAspect="1"/>
          </p:cNvPicPr>
          <p:nvPr/>
        </p:nvPicPr>
        <p:blipFill>
          <a:blip r:embed="rId3"/>
          <a:stretch>
            <a:fillRect/>
          </a:stretch>
        </p:blipFill>
        <p:spPr>
          <a:xfrm>
            <a:off x="3934143" y="2511868"/>
            <a:ext cx="3737156" cy="2353382"/>
          </a:xfrm>
          <a:prstGeom prst="rect">
            <a:avLst/>
          </a:prstGeom>
        </p:spPr>
      </p:pic>
      <p:sp>
        <p:nvSpPr>
          <p:cNvPr id="8" name="Rectangle 5">
            <a:extLst>
              <a:ext uri="{FF2B5EF4-FFF2-40B4-BE49-F238E27FC236}">
                <a16:creationId xmlns:a16="http://schemas.microsoft.com/office/drawing/2014/main" id="{0BAA0CF6-C57E-5649-8A5D-C4FC55CA59A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IDENTIFICACIÓN DE FUENTES DE VARIACIÓN DE RESULTADOS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aphicFrame>
        <p:nvGraphicFramePr>
          <p:cNvPr id="9" name="Tabla 8">
            <a:extLst>
              <a:ext uri="{FF2B5EF4-FFF2-40B4-BE49-F238E27FC236}">
                <a16:creationId xmlns:a16="http://schemas.microsoft.com/office/drawing/2014/main" id="{857EA58D-0C38-C748-99FB-2B08307276BD}"/>
              </a:ext>
            </a:extLst>
          </p:cNvPr>
          <p:cNvGraphicFramePr>
            <a:graphicFrameLocks noGrp="1"/>
          </p:cNvGraphicFramePr>
          <p:nvPr>
            <p:extLst>
              <p:ext uri="{D42A27DB-BD31-4B8C-83A1-F6EECF244321}">
                <p14:modId xmlns:p14="http://schemas.microsoft.com/office/powerpoint/2010/main" val="3898011663"/>
              </p:ext>
            </p:extLst>
          </p:nvPr>
        </p:nvGraphicFramePr>
        <p:xfrm>
          <a:off x="981049" y="2219084"/>
          <a:ext cx="2556324" cy="3014904"/>
        </p:xfrm>
        <a:graphic>
          <a:graphicData uri="http://schemas.openxmlformats.org/drawingml/2006/table">
            <a:tbl>
              <a:tblPr firstRow="1" bandRow="1">
                <a:tableStyleId>{5C22544A-7EE6-4342-B048-85BDC9FD1C3A}</a:tableStyleId>
              </a:tblPr>
              <a:tblGrid>
                <a:gridCol w="855090">
                  <a:extLst>
                    <a:ext uri="{9D8B030D-6E8A-4147-A177-3AD203B41FA5}">
                      <a16:colId xmlns:a16="http://schemas.microsoft.com/office/drawing/2014/main" val="653904607"/>
                    </a:ext>
                  </a:extLst>
                </a:gridCol>
                <a:gridCol w="1701234">
                  <a:extLst>
                    <a:ext uri="{9D8B030D-6E8A-4147-A177-3AD203B41FA5}">
                      <a16:colId xmlns:a16="http://schemas.microsoft.com/office/drawing/2014/main" val="310143414"/>
                    </a:ext>
                  </a:extLst>
                </a:gridCol>
              </a:tblGrid>
              <a:tr h="257908">
                <a:tc>
                  <a:txBody>
                    <a:bodyPr/>
                    <a:lstStyle/>
                    <a:p>
                      <a:pPr algn="ctr"/>
                      <a:r>
                        <a:rPr lang="es-PE" sz="1100" dirty="0"/>
                        <a:t>DÍA</a:t>
                      </a:r>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pPr algn="ctr"/>
                      <a:r>
                        <a:rPr lang="es-ES" sz="1100" dirty="0"/>
                        <a:t>PRODUCCIÓN POR TURNO</a:t>
                      </a:r>
                      <a:endParaRPr lang="es-PE" sz="1100" dirty="0"/>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660829113"/>
                  </a:ext>
                </a:extLst>
              </a:tr>
              <a:tr h="211324">
                <a:tc>
                  <a:txBody>
                    <a:bodyPr/>
                    <a:lstStyle/>
                    <a:p>
                      <a:pPr algn="l"/>
                      <a:r>
                        <a:rPr lang="es-ES" sz="1100" dirty="0"/>
                        <a:t>DIA 1</a:t>
                      </a:r>
                      <a:endParaRPr lang="es-PE" sz="1100" dirty="0"/>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algn="ctr"/>
                      <a:r>
                        <a:rPr lang="es-ES" sz="1100" dirty="0"/>
                        <a:t>2,350</a:t>
                      </a:r>
                      <a:endParaRPr lang="es-PE" sz="1100" dirty="0"/>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extLst>
                  <a:ext uri="{0D108BD9-81ED-4DB2-BD59-A6C34878D82A}">
                    <a16:rowId xmlns:a16="http://schemas.microsoft.com/office/drawing/2014/main" val="827285337"/>
                  </a:ext>
                </a:extLst>
              </a:tr>
              <a:tr h="188779">
                <a:tc>
                  <a:txBody>
                    <a:bodyPr/>
                    <a:lstStyle/>
                    <a:p>
                      <a:pPr algn="l"/>
                      <a:r>
                        <a:rPr lang="es-ES" sz="1100" dirty="0"/>
                        <a:t>DIA 2</a:t>
                      </a:r>
                      <a:endParaRPr lang="es-PE" sz="1100" dirty="0"/>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algn="ctr"/>
                      <a:r>
                        <a:rPr lang="es-ES" sz="1100" dirty="0"/>
                        <a:t>2,450</a:t>
                      </a:r>
                      <a:endParaRPr lang="es-PE" sz="1100" dirty="0"/>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3871003020"/>
                  </a:ext>
                </a:extLst>
              </a:tr>
              <a:tr h="179340">
                <a:tc>
                  <a:txBody>
                    <a:bodyPr/>
                    <a:lstStyle/>
                    <a:p>
                      <a:pPr algn="l"/>
                      <a:r>
                        <a:rPr lang="es-ES" sz="1100" dirty="0"/>
                        <a:t>DIA 3</a:t>
                      </a:r>
                      <a:endParaRPr lang="es-PE" sz="1100" dirty="0"/>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tc>
                  <a:txBody>
                    <a:bodyPr/>
                    <a:lstStyle/>
                    <a:p>
                      <a:pPr algn="ctr"/>
                      <a:r>
                        <a:rPr lang="es-ES" sz="1100" dirty="0"/>
                        <a:t>1,624</a:t>
                      </a:r>
                      <a:endParaRPr lang="es-PE" sz="1100" dirty="0"/>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extLst>
                  <a:ext uri="{0D108BD9-81ED-4DB2-BD59-A6C34878D82A}">
                    <a16:rowId xmlns:a16="http://schemas.microsoft.com/office/drawing/2014/main" val="2041006154"/>
                  </a:ext>
                </a:extLst>
              </a:tr>
              <a:tr h="173047">
                <a:tc>
                  <a:txBody>
                    <a:bodyPr/>
                    <a:lstStyle/>
                    <a:p>
                      <a:pPr algn="l"/>
                      <a:r>
                        <a:rPr lang="es-ES" sz="1100" dirty="0"/>
                        <a:t>DIA 4</a:t>
                      </a:r>
                      <a:endParaRPr lang="es-PE" sz="1100" dirty="0"/>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algn="ctr"/>
                      <a:r>
                        <a:rPr lang="es-ES" sz="1100" dirty="0"/>
                        <a:t>3,856</a:t>
                      </a:r>
                      <a:endParaRPr lang="es-PE" sz="1100" dirty="0"/>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1998596819"/>
                  </a:ext>
                </a:extLst>
              </a:tr>
              <a:tr h="185633">
                <a:tc>
                  <a:txBody>
                    <a:bodyPr/>
                    <a:lstStyle/>
                    <a:p>
                      <a:pPr algn="l"/>
                      <a:r>
                        <a:rPr lang="es-ES" sz="1100" dirty="0"/>
                        <a:t>DIA 5</a:t>
                      </a:r>
                      <a:endParaRPr lang="es-PE" sz="1100" dirty="0"/>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algn="ctr"/>
                      <a:r>
                        <a:rPr lang="es-ES" sz="1100" dirty="0"/>
                        <a:t>1,882</a:t>
                      </a:r>
                      <a:endParaRPr lang="es-PE" sz="1100" dirty="0"/>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extLst>
                  <a:ext uri="{0D108BD9-81ED-4DB2-BD59-A6C34878D82A}">
                    <a16:rowId xmlns:a16="http://schemas.microsoft.com/office/drawing/2014/main" val="555531528"/>
                  </a:ext>
                </a:extLst>
              </a:tr>
              <a:tr h="179340">
                <a:tc>
                  <a:txBody>
                    <a:bodyPr/>
                    <a:lstStyle/>
                    <a:p>
                      <a:pPr algn="l"/>
                      <a:r>
                        <a:rPr lang="es-ES" sz="1100" dirty="0"/>
                        <a:t>DIA 6</a:t>
                      </a:r>
                      <a:endParaRPr lang="es-PE" sz="1100" dirty="0"/>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tc>
                  <a:txBody>
                    <a:bodyPr/>
                    <a:lstStyle/>
                    <a:p>
                      <a:pPr algn="ctr"/>
                      <a:r>
                        <a:rPr lang="es-ES" sz="1100" dirty="0"/>
                        <a:t>2,864</a:t>
                      </a:r>
                      <a:endParaRPr lang="es-PE" sz="1100" dirty="0"/>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solidFill>
                  </a:tcPr>
                </a:tc>
                <a:extLst>
                  <a:ext uri="{0D108BD9-81ED-4DB2-BD59-A6C34878D82A}">
                    <a16:rowId xmlns:a16="http://schemas.microsoft.com/office/drawing/2014/main" val="1722396285"/>
                  </a:ext>
                </a:extLst>
              </a:tr>
              <a:tr h="207657">
                <a:tc>
                  <a:txBody>
                    <a:bodyPr/>
                    <a:lstStyle/>
                    <a:p>
                      <a:pPr algn="l"/>
                      <a:r>
                        <a:rPr lang="es-ES" sz="1100" dirty="0"/>
                        <a:t>DIA 7</a:t>
                      </a:r>
                      <a:endParaRPr lang="es-PE" sz="1100" dirty="0"/>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algn="ctr"/>
                      <a:r>
                        <a:rPr lang="es-ES" sz="1100" dirty="0"/>
                        <a:t>3,250</a:t>
                      </a:r>
                      <a:endParaRPr lang="es-PE" sz="1100" dirty="0"/>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extLst>
                  <a:ext uri="{0D108BD9-81ED-4DB2-BD59-A6C34878D82A}">
                    <a16:rowId xmlns:a16="http://schemas.microsoft.com/office/drawing/2014/main" val="3736275801"/>
                  </a:ext>
                </a:extLst>
              </a:tr>
              <a:tr h="217096">
                <a:tc>
                  <a:txBody>
                    <a:bodyPr/>
                    <a:lstStyle/>
                    <a:p>
                      <a:pPr algn="l"/>
                      <a:r>
                        <a:rPr lang="es-PE" sz="1100" dirty="0"/>
                        <a:t>DIA 8</a:t>
                      </a:r>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tc>
                  <a:txBody>
                    <a:bodyPr/>
                    <a:lstStyle/>
                    <a:p>
                      <a:pPr algn="ctr"/>
                      <a:r>
                        <a:rPr lang="es-PE" sz="1100" dirty="0"/>
                        <a:t>940</a:t>
                      </a:r>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extLst>
                  <a:ext uri="{0D108BD9-81ED-4DB2-BD59-A6C34878D82A}">
                    <a16:rowId xmlns:a16="http://schemas.microsoft.com/office/drawing/2014/main" val="3192777468"/>
                  </a:ext>
                </a:extLst>
              </a:tr>
              <a:tr h="226535">
                <a:tc>
                  <a:txBody>
                    <a:bodyPr/>
                    <a:lstStyle/>
                    <a:p>
                      <a:pPr algn="l"/>
                      <a:r>
                        <a:rPr lang="es-PE" sz="1100" dirty="0"/>
                        <a:t>DIA 9</a:t>
                      </a:r>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algn="ctr"/>
                      <a:r>
                        <a:rPr lang="es-PE" sz="1100" dirty="0"/>
                        <a:t>3,245</a:t>
                      </a:r>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extLst>
                  <a:ext uri="{0D108BD9-81ED-4DB2-BD59-A6C34878D82A}">
                    <a16:rowId xmlns:a16="http://schemas.microsoft.com/office/drawing/2014/main" val="2902200415"/>
                  </a:ext>
                </a:extLst>
              </a:tr>
              <a:tr h="217096">
                <a:tc>
                  <a:txBody>
                    <a:bodyPr/>
                    <a:lstStyle/>
                    <a:p>
                      <a:pPr algn="l"/>
                      <a:r>
                        <a:rPr lang="es-PE" sz="1100" dirty="0"/>
                        <a:t>DIA 10</a:t>
                      </a:r>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tc>
                  <a:txBody>
                    <a:bodyPr/>
                    <a:lstStyle/>
                    <a:p>
                      <a:pPr algn="ctr"/>
                      <a:r>
                        <a:rPr lang="es-PE" sz="1100" dirty="0"/>
                        <a:t>2,885</a:t>
                      </a:r>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extLst>
                  <a:ext uri="{0D108BD9-81ED-4DB2-BD59-A6C34878D82A}">
                    <a16:rowId xmlns:a16="http://schemas.microsoft.com/office/drawing/2014/main" val="2447600795"/>
                  </a:ext>
                </a:extLst>
              </a:tr>
              <a:tr h="207657">
                <a:tc>
                  <a:txBody>
                    <a:bodyPr/>
                    <a:lstStyle/>
                    <a:p>
                      <a:pPr algn="l"/>
                      <a:r>
                        <a:rPr lang="es-PE" sz="1100" dirty="0"/>
                        <a:t>DIA 11</a:t>
                      </a:r>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algn="ctr"/>
                      <a:r>
                        <a:rPr lang="es-PE" sz="1100" dirty="0"/>
                        <a:t>2,452</a:t>
                      </a:r>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extLst>
                  <a:ext uri="{0D108BD9-81ED-4DB2-BD59-A6C34878D82A}">
                    <a16:rowId xmlns:a16="http://schemas.microsoft.com/office/drawing/2014/main" val="2862100348"/>
                  </a:ext>
                </a:extLst>
              </a:tr>
              <a:tr h="217096">
                <a:tc>
                  <a:txBody>
                    <a:bodyPr/>
                    <a:lstStyle/>
                    <a:p>
                      <a:pPr algn="l"/>
                      <a:r>
                        <a:rPr lang="es-PE" sz="1100" dirty="0"/>
                        <a:t>DIA 12</a:t>
                      </a:r>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tc>
                  <a:txBody>
                    <a:bodyPr/>
                    <a:lstStyle/>
                    <a:p>
                      <a:pPr algn="ctr"/>
                      <a:r>
                        <a:rPr lang="es-PE" sz="1100" dirty="0"/>
                        <a:t>4,728</a:t>
                      </a:r>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extLst>
                  <a:ext uri="{0D108BD9-81ED-4DB2-BD59-A6C34878D82A}">
                    <a16:rowId xmlns:a16="http://schemas.microsoft.com/office/drawing/2014/main" val="1261985894"/>
                  </a:ext>
                </a:extLst>
              </a:tr>
              <a:tr h="173047">
                <a:tc>
                  <a:txBody>
                    <a:bodyPr/>
                    <a:lstStyle/>
                    <a:p>
                      <a:pPr algn="l"/>
                      <a:r>
                        <a:rPr lang="es-PE" sz="1100" dirty="0"/>
                        <a:t>DIA 13</a:t>
                      </a:r>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tc>
                  <a:txBody>
                    <a:bodyPr/>
                    <a:lstStyle/>
                    <a:p>
                      <a:pPr algn="ctr"/>
                      <a:r>
                        <a:rPr lang="es-PE" sz="1100" dirty="0"/>
                        <a:t>2,350</a:t>
                      </a:r>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alpha val="50000"/>
                      </a:srgbClr>
                    </a:solidFill>
                  </a:tcPr>
                </a:tc>
                <a:extLst>
                  <a:ext uri="{0D108BD9-81ED-4DB2-BD59-A6C34878D82A}">
                    <a16:rowId xmlns:a16="http://schemas.microsoft.com/office/drawing/2014/main" val="1868295313"/>
                  </a:ext>
                </a:extLst>
              </a:tr>
              <a:tr h="173349">
                <a:tc>
                  <a:txBody>
                    <a:bodyPr/>
                    <a:lstStyle/>
                    <a:p>
                      <a:pPr algn="l"/>
                      <a:r>
                        <a:rPr lang="es-PE" sz="1100" dirty="0"/>
                        <a:t>DIA 14</a:t>
                      </a:r>
                    </a:p>
                  </a:txBody>
                  <a:tcPr marL="7200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tc>
                  <a:txBody>
                    <a:bodyPr/>
                    <a:lstStyle/>
                    <a:p>
                      <a:pPr algn="ctr"/>
                      <a:r>
                        <a:rPr lang="es-PE" sz="1100" dirty="0"/>
                        <a:t>4,230</a:t>
                      </a:r>
                    </a:p>
                  </a:txBody>
                  <a:tcPr marL="0" marR="0" marT="0" marB="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D1EFF4">
                        <a:alpha val="50000"/>
                      </a:srgbClr>
                    </a:solidFill>
                  </a:tcPr>
                </a:tc>
                <a:extLst>
                  <a:ext uri="{0D108BD9-81ED-4DB2-BD59-A6C34878D82A}">
                    <a16:rowId xmlns:a16="http://schemas.microsoft.com/office/drawing/2014/main" val="2650646449"/>
                  </a:ext>
                </a:extLst>
              </a:tr>
            </a:tbl>
          </a:graphicData>
        </a:graphic>
      </p:graphicFrame>
    </p:spTree>
    <p:extLst>
      <p:ext uri="{BB962C8B-B14F-4D97-AF65-F5344CB8AC3E}">
        <p14:creationId xmlns:p14="http://schemas.microsoft.com/office/powerpoint/2010/main" val="202363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2870" y="910009"/>
            <a:ext cx="8065058"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INDICADORES DE VARIACIÓN DE DATOS EN UN PROCESO</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Los indicadores son el promedio, la desviación estándar y la moda. Siempre se busca que el proceso tenga un comportamiento de distribución normal.</a:t>
            </a:r>
            <a:endParaRPr lang="es-PE" sz="1600" spc="-10" dirty="0">
              <a:solidFill>
                <a:srgbClr val="262626"/>
              </a:solidFill>
              <a:cs typeface="Source Sans Pro"/>
            </a:endParaRPr>
          </a:p>
        </p:txBody>
      </p:sp>
      <p:sp>
        <p:nvSpPr>
          <p:cNvPr id="4" name="CuadroTexto 3">
            <a:extLst>
              <a:ext uri="{FF2B5EF4-FFF2-40B4-BE49-F238E27FC236}">
                <a16:creationId xmlns:a16="http://schemas.microsoft.com/office/drawing/2014/main" id="{398F2A67-EEE5-5FCE-3C06-7101AB0BE414}"/>
              </a:ext>
            </a:extLst>
          </p:cNvPr>
          <p:cNvSpPr txBox="1"/>
          <p:nvPr/>
        </p:nvSpPr>
        <p:spPr>
          <a:xfrm>
            <a:off x="1691273" y="2474249"/>
            <a:ext cx="710451" cy="215444"/>
          </a:xfrm>
          <a:prstGeom prst="rect">
            <a:avLst/>
          </a:prstGeom>
          <a:noFill/>
        </p:spPr>
        <p:txBody>
          <a:bodyPr wrap="none" lIns="0" tIns="0" rIns="0" bIns="0" rtlCol="0">
            <a:spAutoFit/>
          </a:bodyPr>
          <a:lstStyle/>
          <a:p>
            <a:r>
              <a:rPr lang="es-ES" sz="1400" dirty="0"/>
              <a:t>Promedio</a:t>
            </a:r>
            <a:endParaRPr lang="es-PE" sz="1400" dirty="0"/>
          </a:p>
        </p:txBody>
      </p:sp>
      <p:sp>
        <p:nvSpPr>
          <p:cNvPr id="6" name="CuadroTexto 5">
            <a:extLst>
              <a:ext uri="{FF2B5EF4-FFF2-40B4-BE49-F238E27FC236}">
                <a16:creationId xmlns:a16="http://schemas.microsoft.com/office/drawing/2014/main" id="{0A8136CE-5E7F-B763-E6B5-BBB3A59E16C6}"/>
              </a:ext>
            </a:extLst>
          </p:cNvPr>
          <p:cNvSpPr txBox="1"/>
          <p:nvPr/>
        </p:nvSpPr>
        <p:spPr>
          <a:xfrm>
            <a:off x="4051931" y="2474249"/>
            <a:ext cx="1464696" cy="215444"/>
          </a:xfrm>
          <a:prstGeom prst="rect">
            <a:avLst/>
          </a:prstGeom>
          <a:noFill/>
        </p:spPr>
        <p:txBody>
          <a:bodyPr wrap="none" lIns="0" tIns="0" rIns="0" bIns="0" rtlCol="0">
            <a:spAutoFit/>
          </a:bodyPr>
          <a:lstStyle/>
          <a:p>
            <a:r>
              <a:rPr lang="es-ES" sz="1400" dirty="0"/>
              <a:t>Desviación Estándar</a:t>
            </a:r>
            <a:endParaRPr lang="es-PE" sz="1400" dirty="0"/>
          </a:p>
        </p:txBody>
      </p:sp>
      <p:sp>
        <p:nvSpPr>
          <p:cNvPr id="7" name="CuadroTexto 6">
            <a:extLst>
              <a:ext uri="{FF2B5EF4-FFF2-40B4-BE49-F238E27FC236}">
                <a16:creationId xmlns:a16="http://schemas.microsoft.com/office/drawing/2014/main" id="{0B557E79-86CF-FBFC-2362-D64DC7229D21}"/>
              </a:ext>
            </a:extLst>
          </p:cNvPr>
          <p:cNvSpPr txBox="1"/>
          <p:nvPr/>
        </p:nvSpPr>
        <p:spPr>
          <a:xfrm>
            <a:off x="6846551" y="1855413"/>
            <a:ext cx="429605" cy="215444"/>
          </a:xfrm>
          <a:prstGeom prst="rect">
            <a:avLst/>
          </a:prstGeom>
          <a:noFill/>
        </p:spPr>
        <p:txBody>
          <a:bodyPr wrap="none" lIns="0" tIns="0" rIns="0" bIns="0" rtlCol="0">
            <a:spAutoFit/>
          </a:bodyPr>
          <a:lstStyle/>
          <a:p>
            <a:r>
              <a:rPr lang="es-ES" sz="1400" dirty="0"/>
              <a:t>Moda</a:t>
            </a:r>
            <a:endParaRPr lang="es-PE" sz="1400" dirty="0"/>
          </a:p>
        </p:txBody>
      </p:sp>
      <p:sp>
        <p:nvSpPr>
          <p:cNvPr id="8" name="CuadroTexto 7">
            <a:extLst>
              <a:ext uri="{FF2B5EF4-FFF2-40B4-BE49-F238E27FC236}">
                <a16:creationId xmlns:a16="http://schemas.microsoft.com/office/drawing/2014/main" id="{DDB1C2FE-4287-7678-CC82-67768C4D0EC1}"/>
              </a:ext>
            </a:extLst>
          </p:cNvPr>
          <p:cNvSpPr txBox="1"/>
          <p:nvPr/>
        </p:nvSpPr>
        <p:spPr>
          <a:xfrm>
            <a:off x="6018076" y="3686687"/>
            <a:ext cx="2250261" cy="215444"/>
          </a:xfrm>
          <a:prstGeom prst="rect">
            <a:avLst/>
          </a:prstGeom>
          <a:noFill/>
        </p:spPr>
        <p:txBody>
          <a:bodyPr wrap="square" lIns="0" tIns="0" rIns="0" bIns="0" rtlCol="0">
            <a:spAutoFit/>
          </a:bodyPr>
          <a:lstStyle/>
          <a:p>
            <a:pPr algn="ctr"/>
            <a:r>
              <a:rPr lang="es-ES" sz="1400" dirty="0"/>
              <a:t>Distribución Normal</a:t>
            </a:r>
            <a:endParaRPr lang="es-PE" sz="1400" dirty="0"/>
          </a:p>
        </p:txBody>
      </p:sp>
      <p:pic>
        <p:nvPicPr>
          <p:cNvPr id="9" name="Imagen 8">
            <a:extLst>
              <a:ext uri="{FF2B5EF4-FFF2-40B4-BE49-F238E27FC236}">
                <a16:creationId xmlns:a16="http://schemas.microsoft.com/office/drawing/2014/main" id="{9FB9F97F-44C1-D67D-3E48-A12379B3CB01}"/>
              </a:ext>
            </a:extLst>
          </p:cNvPr>
          <p:cNvPicPr>
            <a:picLocks noChangeAspect="1"/>
          </p:cNvPicPr>
          <p:nvPr/>
        </p:nvPicPr>
        <p:blipFill rotWithShape="1">
          <a:blip r:embed="rId3"/>
          <a:srcRect l="1931" t="2375" r="32555" b="3013"/>
          <a:stretch/>
        </p:blipFill>
        <p:spPr>
          <a:xfrm>
            <a:off x="806050" y="2802696"/>
            <a:ext cx="2446981" cy="2124061"/>
          </a:xfrm>
          <a:prstGeom prst="rect">
            <a:avLst/>
          </a:prstGeom>
        </p:spPr>
      </p:pic>
      <p:pic>
        <p:nvPicPr>
          <p:cNvPr id="10" name="Imagen 9">
            <a:extLst>
              <a:ext uri="{FF2B5EF4-FFF2-40B4-BE49-F238E27FC236}">
                <a16:creationId xmlns:a16="http://schemas.microsoft.com/office/drawing/2014/main" id="{67CB4680-F71E-4C29-015A-D38059AFF812}"/>
              </a:ext>
            </a:extLst>
          </p:cNvPr>
          <p:cNvPicPr>
            <a:picLocks noChangeAspect="1"/>
          </p:cNvPicPr>
          <p:nvPr/>
        </p:nvPicPr>
        <p:blipFill>
          <a:blip r:embed="rId4"/>
          <a:stretch>
            <a:fillRect/>
          </a:stretch>
        </p:blipFill>
        <p:spPr>
          <a:xfrm>
            <a:off x="5961194" y="3917519"/>
            <a:ext cx="2446981" cy="1223491"/>
          </a:xfrm>
          <a:prstGeom prst="rect">
            <a:avLst/>
          </a:prstGeom>
        </p:spPr>
      </p:pic>
      <p:pic>
        <p:nvPicPr>
          <p:cNvPr id="11" name="Imagen 10">
            <a:extLst>
              <a:ext uri="{FF2B5EF4-FFF2-40B4-BE49-F238E27FC236}">
                <a16:creationId xmlns:a16="http://schemas.microsoft.com/office/drawing/2014/main" id="{5DD98FBF-8C0D-FC3A-9542-7533D519E8DD}"/>
              </a:ext>
            </a:extLst>
          </p:cNvPr>
          <p:cNvPicPr>
            <a:picLocks noChangeAspect="1"/>
          </p:cNvPicPr>
          <p:nvPr/>
        </p:nvPicPr>
        <p:blipFill>
          <a:blip r:embed="rId5"/>
          <a:stretch>
            <a:fillRect/>
          </a:stretch>
        </p:blipFill>
        <p:spPr>
          <a:xfrm>
            <a:off x="3810000" y="2929769"/>
            <a:ext cx="1765738" cy="1082764"/>
          </a:xfrm>
          <a:prstGeom prst="rect">
            <a:avLst/>
          </a:prstGeom>
        </p:spPr>
      </p:pic>
      <p:pic>
        <p:nvPicPr>
          <p:cNvPr id="12" name="Imagen 11">
            <a:extLst>
              <a:ext uri="{FF2B5EF4-FFF2-40B4-BE49-F238E27FC236}">
                <a16:creationId xmlns:a16="http://schemas.microsoft.com/office/drawing/2014/main" id="{22EC4E10-DFC8-CD5F-6510-5F83BC371EE2}"/>
              </a:ext>
            </a:extLst>
          </p:cNvPr>
          <p:cNvPicPr>
            <a:picLocks noChangeAspect="1"/>
          </p:cNvPicPr>
          <p:nvPr/>
        </p:nvPicPr>
        <p:blipFill rotWithShape="1">
          <a:blip r:embed="rId6"/>
          <a:srcRect r="53437"/>
          <a:stretch/>
        </p:blipFill>
        <p:spPr>
          <a:xfrm>
            <a:off x="6280865" y="2170824"/>
            <a:ext cx="1589832" cy="1300327"/>
          </a:xfrm>
          <a:prstGeom prst="rect">
            <a:avLst/>
          </a:prstGeom>
        </p:spPr>
      </p:pic>
      <p:sp>
        <p:nvSpPr>
          <p:cNvPr id="13" name="Rectangle 5">
            <a:extLst>
              <a:ext uri="{FF2B5EF4-FFF2-40B4-BE49-F238E27FC236}">
                <a16:creationId xmlns:a16="http://schemas.microsoft.com/office/drawing/2014/main" id="{8EE3A0BC-F07D-374A-B568-50EFEDD58C4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IDENTIFICACIÓN DE FUENTES DE VARIACIÓN DE RESULTADOS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534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CD14642C-3F81-4347-B9E8-50EC0776AB5C}"/>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FC9780B7-71BB-2A4E-9E64-F2600CE915C5}"/>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IDENTIFICACIÓN CAUSAS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SUPERFICIALES Y RAÍCES</a:t>
            </a:r>
          </a:p>
        </p:txBody>
      </p:sp>
      <p:pic>
        <p:nvPicPr>
          <p:cNvPr id="8" name="Imagen 7">
            <a:extLst>
              <a:ext uri="{FF2B5EF4-FFF2-40B4-BE49-F238E27FC236}">
                <a16:creationId xmlns:a16="http://schemas.microsoft.com/office/drawing/2014/main" id="{BF13D7DC-4AD3-9949-BE57-7704DC38A7AC}"/>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376441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172450" cy="1615827"/>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CAUSAS RAÍCES AL PROBLEMA </a:t>
            </a:r>
            <a:endParaRPr lang="es-PE" sz="16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400" spc="-10" dirty="0">
                <a:solidFill>
                  <a:srgbClr val="262626"/>
                </a:solidFill>
                <a:cs typeface="Source Sans Pro"/>
              </a:rPr>
              <a:t>Es un diagrama basado en el modelo causal creado en 1943 y perfeccionado luego por Kaoru Ishikawa que muestra de manera esquemática las posibles causas de un problema o efecto específico.</a:t>
            </a:r>
          </a:p>
          <a:p>
            <a:pPr marL="180975" indent="-169863">
              <a:buSzPct val="100000"/>
              <a:buFont typeface="Arial" panose="020B0604020202020204" pitchFamily="34" charset="0"/>
              <a:buChar char="•"/>
              <a:tabLst>
                <a:tab pos="120650" algn="l"/>
              </a:tabLst>
            </a:pPr>
            <a:endParaRPr lang="es-ES" sz="14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400" spc="-10" dirty="0">
                <a:solidFill>
                  <a:srgbClr val="262626"/>
                </a:solidFill>
                <a:cs typeface="Source Sans Pro"/>
              </a:rPr>
              <a:t>Su finalidad es organizar racionalmente el análisis de un problema prioritario en diferentes tipos de procesos, especialmente los relacionados con la producción industrial más no limitados a ellos.​ Es una de las siete herramientas básicas del control de calidad.</a:t>
            </a:r>
          </a:p>
        </p:txBody>
      </p:sp>
      <p:sp>
        <p:nvSpPr>
          <p:cNvPr id="6" name="Rectangle 5">
            <a:extLst>
              <a:ext uri="{FF2B5EF4-FFF2-40B4-BE49-F238E27FC236}">
                <a16:creationId xmlns:a16="http://schemas.microsoft.com/office/drawing/2014/main" id="{7FF60D6C-68F2-CA4B-96F8-787DCEF10F6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IDENTIFICACIÓN DE CAUSAS PRINCIPALES Y RAÍCES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53" name="Grupo 52">
            <a:extLst>
              <a:ext uri="{FF2B5EF4-FFF2-40B4-BE49-F238E27FC236}">
                <a16:creationId xmlns:a16="http://schemas.microsoft.com/office/drawing/2014/main" id="{C59B2472-C1E7-A946-9E92-F5267CDE8357}"/>
              </a:ext>
            </a:extLst>
          </p:cNvPr>
          <p:cNvGrpSpPr/>
          <p:nvPr/>
        </p:nvGrpSpPr>
        <p:grpSpPr>
          <a:xfrm>
            <a:off x="2111940" y="2926722"/>
            <a:ext cx="4955045" cy="2041852"/>
            <a:chOff x="2305065" y="2926722"/>
            <a:chExt cx="4955045" cy="2041852"/>
          </a:xfrm>
        </p:grpSpPr>
        <p:sp>
          <p:nvSpPr>
            <p:cNvPr id="5" name="Rectángulo redondeado 4">
              <a:extLst>
                <a:ext uri="{FF2B5EF4-FFF2-40B4-BE49-F238E27FC236}">
                  <a16:creationId xmlns:a16="http://schemas.microsoft.com/office/drawing/2014/main" id="{0F5D6B19-96F4-BF41-A91B-E2B0C018B4CB}"/>
                </a:ext>
              </a:extLst>
            </p:cNvPr>
            <p:cNvSpPr/>
            <p:nvPr/>
          </p:nvSpPr>
          <p:spPr>
            <a:xfrm>
              <a:off x="2305065" y="2926722"/>
              <a:ext cx="858550" cy="268423"/>
            </a:xfrm>
            <a:prstGeom prst="roundRect">
              <a:avLst>
                <a:gd name="adj" fmla="val 19338"/>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000" b="1" dirty="0">
                  <a:latin typeface="Calibri" charset="0"/>
                  <a:ea typeface="Calibri" charset="0"/>
                  <a:cs typeface="Calibri" charset="0"/>
                </a:rPr>
                <a:t>Material</a:t>
              </a:r>
            </a:p>
          </p:txBody>
        </p:sp>
        <p:sp>
          <p:nvSpPr>
            <p:cNvPr id="8" name="Rectángulo redondeado 7">
              <a:extLst>
                <a:ext uri="{FF2B5EF4-FFF2-40B4-BE49-F238E27FC236}">
                  <a16:creationId xmlns:a16="http://schemas.microsoft.com/office/drawing/2014/main" id="{7CA4DE71-7C40-804B-9678-ABAF01E98D34}"/>
                </a:ext>
              </a:extLst>
            </p:cNvPr>
            <p:cNvSpPr/>
            <p:nvPr/>
          </p:nvSpPr>
          <p:spPr>
            <a:xfrm>
              <a:off x="3424416" y="2926722"/>
              <a:ext cx="858550" cy="268423"/>
            </a:xfrm>
            <a:prstGeom prst="roundRect">
              <a:avLst>
                <a:gd name="adj" fmla="val 19338"/>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000" b="1" dirty="0">
                  <a:latin typeface="Calibri" charset="0"/>
                  <a:ea typeface="Calibri" charset="0"/>
                  <a:cs typeface="Calibri" charset="0"/>
                </a:rPr>
                <a:t>Maquinaria</a:t>
              </a:r>
            </a:p>
          </p:txBody>
        </p:sp>
        <p:sp>
          <p:nvSpPr>
            <p:cNvPr id="10" name="Rectángulo redondeado 9">
              <a:extLst>
                <a:ext uri="{FF2B5EF4-FFF2-40B4-BE49-F238E27FC236}">
                  <a16:creationId xmlns:a16="http://schemas.microsoft.com/office/drawing/2014/main" id="{8FF6416C-8AD6-024C-A1ED-A151860DFEED}"/>
                </a:ext>
              </a:extLst>
            </p:cNvPr>
            <p:cNvSpPr/>
            <p:nvPr/>
          </p:nvSpPr>
          <p:spPr>
            <a:xfrm>
              <a:off x="4575299" y="2926722"/>
              <a:ext cx="858550" cy="268423"/>
            </a:xfrm>
            <a:prstGeom prst="roundRect">
              <a:avLst>
                <a:gd name="adj" fmla="val 19338"/>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000" b="1" dirty="0">
                  <a:latin typeface="Calibri" charset="0"/>
                  <a:ea typeface="Calibri" charset="0"/>
                  <a:cs typeface="Calibri" charset="0"/>
                </a:rPr>
                <a:t>Método</a:t>
              </a:r>
            </a:p>
          </p:txBody>
        </p:sp>
        <p:sp>
          <p:nvSpPr>
            <p:cNvPr id="11" name="object 7">
              <a:extLst>
                <a:ext uri="{FF2B5EF4-FFF2-40B4-BE49-F238E27FC236}">
                  <a16:creationId xmlns:a16="http://schemas.microsoft.com/office/drawing/2014/main" id="{900911ED-F8D0-7B4C-BEE2-C5B2AE0A59C7}"/>
                </a:ext>
              </a:extLst>
            </p:cNvPr>
            <p:cNvSpPr txBox="1"/>
            <p:nvPr/>
          </p:nvSpPr>
          <p:spPr>
            <a:xfrm>
              <a:off x="2510714" y="3249206"/>
              <a:ext cx="842086" cy="246221"/>
            </a:xfrm>
            <a:prstGeom prst="rect">
              <a:avLst/>
            </a:prstGeom>
          </p:spPr>
          <p:txBody>
            <a:bodyPr vert="horz" wrap="square" lIns="0" tIns="0" rIns="0" bIns="0" rtlCol="0">
              <a:spAutoFit/>
            </a:bodyPr>
            <a:lstStyle/>
            <a:p>
              <a:pPr marL="11725">
                <a:spcAft>
                  <a:spcPts val="600"/>
                </a:spcAft>
                <a:buSzPct val="100000"/>
                <a:tabLst>
                  <a:tab pos="121285" algn="l"/>
                </a:tabLst>
              </a:pPr>
              <a:r>
                <a:rPr lang="es-ES" sz="800" spc="-10" dirty="0">
                  <a:solidFill>
                    <a:srgbClr val="262626"/>
                  </a:solidFill>
                  <a:cs typeface="Source Sans Pro"/>
                </a:rPr>
                <a:t>No tienen tarjetas de presentación</a:t>
              </a:r>
            </a:p>
          </p:txBody>
        </p:sp>
        <p:sp>
          <p:nvSpPr>
            <p:cNvPr id="12" name="object 7">
              <a:extLst>
                <a:ext uri="{FF2B5EF4-FFF2-40B4-BE49-F238E27FC236}">
                  <a16:creationId xmlns:a16="http://schemas.microsoft.com/office/drawing/2014/main" id="{CD493D17-8A08-CD4B-9C92-D7DB921A4856}"/>
                </a:ext>
              </a:extLst>
            </p:cNvPr>
            <p:cNvSpPr txBox="1"/>
            <p:nvPr/>
          </p:nvSpPr>
          <p:spPr>
            <a:xfrm>
              <a:off x="2510714" y="3549488"/>
              <a:ext cx="842086" cy="246221"/>
            </a:xfrm>
            <a:prstGeom prst="rect">
              <a:avLst/>
            </a:prstGeom>
          </p:spPr>
          <p:txBody>
            <a:bodyPr vert="horz" wrap="square" lIns="0" tIns="0" rIns="0" bIns="0" rtlCol="0">
              <a:spAutoFit/>
            </a:bodyPr>
            <a:lstStyle/>
            <a:p>
              <a:pPr marL="11725">
                <a:buSzPct val="100000"/>
                <a:tabLst>
                  <a:tab pos="121285" algn="l"/>
                </a:tabLst>
              </a:pPr>
              <a:r>
                <a:rPr lang="es-ES" sz="800" spc="-10" dirty="0">
                  <a:solidFill>
                    <a:srgbClr val="262626"/>
                  </a:solidFill>
                  <a:cs typeface="Source Sans Pro"/>
                </a:rPr>
                <a:t>Datos limitados en</a:t>
              </a:r>
            </a:p>
            <a:p>
              <a:pPr marL="11725">
                <a:buSzPct val="100000"/>
                <a:tabLst>
                  <a:tab pos="121285" algn="l"/>
                </a:tabLst>
              </a:pPr>
              <a:r>
                <a:rPr lang="es-ES" sz="800" spc="-10" dirty="0">
                  <a:solidFill>
                    <a:srgbClr val="262626"/>
                  </a:solidFill>
                  <a:cs typeface="Source Sans Pro"/>
                </a:rPr>
                <a:t>Su celular</a:t>
              </a:r>
            </a:p>
          </p:txBody>
        </p:sp>
        <p:sp>
          <p:nvSpPr>
            <p:cNvPr id="13" name="object 7">
              <a:extLst>
                <a:ext uri="{FF2B5EF4-FFF2-40B4-BE49-F238E27FC236}">
                  <a16:creationId xmlns:a16="http://schemas.microsoft.com/office/drawing/2014/main" id="{5386AB20-31D1-2040-AE53-F8690FD2B455}"/>
                </a:ext>
              </a:extLst>
            </p:cNvPr>
            <p:cNvSpPr txBox="1"/>
            <p:nvPr/>
          </p:nvSpPr>
          <p:spPr>
            <a:xfrm>
              <a:off x="2510714" y="4035787"/>
              <a:ext cx="842086" cy="246221"/>
            </a:xfrm>
            <a:prstGeom prst="rect">
              <a:avLst/>
            </a:prstGeom>
          </p:spPr>
          <p:txBody>
            <a:bodyPr vert="horz" wrap="square" lIns="0" tIns="0" rIns="0" bIns="0" rtlCol="0">
              <a:spAutoFit/>
            </a:bodyPr>
            <a:lstStyle/>
            <a:p>
              <a:pPr marL="11725">
                <a:buSzPct val="100000"/>
                <a:tabLst>
                  <a:tab pos="121285" algn="l"/>
                </a:tabLst>
              </a:pPr>
              <a:r>
                <a:rPr lang="es-ES" sz="800" spc="-10" dirty="0">
                  <a:solidFill>
                    <a:srgbClr val="262626"/>
                  </a:solidFill>
                  <a:cs typeface="Source Sans Pro"/>
                </a:rPr>
                <a:t>Falta de</a:t>
              </a:r>
            </a:p>
            <a:p>
              <a:pPr marL="11725">
                <a:buSzPct val="100000"/>
                <a:tabLst>
                  <a:tab pos="121285" algn="l"/>
                </a:tabLst>
              </a:pPr>
              <a:r>
                <a:rPr lang="es-ES" sz="800" spc="-10" dirty="0">
                  <a:solidFill>
                    <a:srgbClr val="262626"/>
                  </a:solidFill>
                  <a:cs typeface="Source Sans Pro"/>
                </a:rPr>
                <a:t>capacitación</a:t>
              </a:r>
            </a:p>
          </p:txBody>
        </p:sp>
        <p:sp>
          <p:nvSpPr>
            <p:cNvPr id="14" name="object 7">
              <a:extLst>
                <a:ext uri="{FF2B5EF4-FFF2-40B4-BE49-F238E27FC236}">
                  <a16:creationId xmlns:a16="http://schemas.microsoft.com/office/drawing/2014/main" id="{2F9FF7FB-FAFD-554B-A164-940E37A557B9}"/>
                </a:ext>
              </a:extLst>
            </p:cNvPr>
            <p:cNvSpPr txBox="1"/>
            <p:nvPr/>
          </p:nvSpPr>
          <p:spPr>
            <a:xfrm>
              <a:off x="2510714" y="4356130"/>
              <a:ext cx="842086" cy="123111"/>
            </a:xfrm>
            <a:prstGeom prst="rect">
              <a:avLst/>
            </a:prstGeom>
          </p:spPr>
          <p:txBody>
            <a:bodyPr vert="horz" wrap="square" lIns="0" tIns="0" rIns="0" bIns="0" rtlCol="0">
              <a:spAutoFit/>
            </a:bodyPr>
            <a:lstStyle/>
            <a:p>
              <a:pPr marL="11725">
                <a:buSzPct val="100000"/>
                <a:tabLst>
                  <a:tab pos="121285" algn="l"/>
                </a:tabLst>
              </a:pPr>
              <a:r>
                <a:rPr lang="es-ES" sz="800" spc="-10" dirty="0">
                  <a:solidFill>
                    <a:srgbClr val="262626"/>
                  </a:solidFill>
                  <a:cs typeface="Source Sans Pro"/>
                </a:rPr>
                <a:t>No llenan su CRM</a:t>
              </a:r>
            </a:p>
          </p:txBody>
        </p:sp>
        <p:sp>
          <p:nvSpPr>
            <p:cNvPr id="15" name="object 7">
              <a:extLst>
                <a:ext uri="{FF2B5EF4-FFF2-40B4-BE49-F238E27FC236}">
                  <a16:creationId xmlns:a16="http://schemas.microsoft.com/office/drawing/2014/main" id="{D32BA08F-BD5A-7A45-8D55-2EE85B7CB4E4}"/>
                </a:ext>
              </a:extLst>
            </p:cNvPr>
            <p:cNvSpPr txBox="1"/>
            <p:nvPr/>
          </p:nvSpPr>
          <p:spPr>
            <a:xfrm>
              <a:off x="3825316" y="3201138"/>
              <a:ext cx="842086" cy="246221"/>
            </a:xfrm>
            <a:prstGeom prst="rect">
              <a:avLst/>
            </a:prstGeom>
          </p:spPr>
          <p:txBody>
            <a:bodyPr vert="horz" wrap="square" lIns="0" tIns="0" rIns="0" bIns="0" rtlCol="0">
              <a:spAutoFit/>
            </a:bodyPr>
            <a:lstStyle/>
            <a:p>
              <a:pPr marL="11725">
                <a:buSzPct val="100000"/>
                <a:tabLst>
                  <a:tab pos="121285" algn="l"/>
                </a:tabLst>
              </a:pPr>
              <a:r>
                <a:rPr lang="es-ES" sz="800" spc="-10" dirty="0">
                  <a:solidFill>
                    <a:srgbClr val="262626"/>
                  </a:solidFill>
                  <a:cs typeface="Source Sans Pro"/>
                </a:rPr>
                <a:t>Computadoras</a:t>
              </a:r>
            </a:p>
            <a:p>
              <a:pPr marL="11725">
                <a:buSzPct val="100000"/>
                <a:tabLst>
                  <a:tab pos="121285" algn="l"/>
                </a:tabLst>
              </a:pPr>
              <a:r>
                <a:rPr lang="es-ES" sz="800" spc="-10" dirty="0">
                  <a:solidFill>
                    <a:srgbClr val="262626"/>
                  </a:solidFill>
                  <a:cs typeface="Source Sans Pro"/>
                </a:rPr>
                <a:t>antigua</a:t>
              </a:r>
            </a:p>
          </p:txBody>
        </p:sp>
        <p:sp>
          <p:nvSpPr>
            <p:cNvPr id="16" name="object 7">
              <a:extLst>
                <a:ext uri="{FF2B5EF4-FFF2-40B4-BE49-F238E27FC236}">
                  <a16:creationId xmlns:a16="http://schemas.microsoft.com/office/drawing/2014/main" id="{17BAE9EF-3E14-3A48-B591-6D7EA24D321E}"/>
                </a:ext>
              </a:extLst>
            </p:cNvPr>
            <p:cNvSpPr txBox="1"/>
            <p:nvPr/>
          </p:nvSpPr>
          <p:spPr>
            <a:xfrm>
              <a:off x="3898792" y="3512338"/>
              <a:ext cx="842086" cy="123111"/>
            </a:xfrm>
            <a:prstGeom prst="rect">
              <a:avLst/>
            </a:prstGeom>
          </p:spPr>
          <p:txBody>
            <a:bodyPr vert="horz" wrap="square" lIns="0" tIns="0" rIns="0" bIns="0" rtlCol="0">
              <a:spAutoFit/>
            </a:bodyPr>
            <a:lstStyle/>
            <a:p>
              <a:pPr marL="11725">
                <a:buSzPct val="100000"/>
                <a:tabLst>
                  <a:tab pos="121285" algn="l"/>
                </a:tabLst>
              </a:pPr>
              <a:r>
                <a:rPr lang="es-ES" sz="800" spc="-10" dirty="0">
                  <a:solidFill>
                    <a:srgbClr val="262626"/>
                  </a:solidFill>
                  <a:cs typeface="Source Sans Pro"/>
                </a:rPr>
                <a:t>Falta de autos</a:t>
              </a:r>
            </a:p>
          </p:txBody>
        </p:sp>
        <p:sp>
          <p:nvSpPr>
            <p:cNvPr id="17" name="object 7">
              <a:extLst>
                <a:ext uri="{FF2B5EF4-FFF2-40B4-BE49-F238E27FC236}">
                  <a16:creationId xmlns:a16="http://schemas.microsoft.com/office/drawing/2014/main" id="{DFE28209-BC10-134D-9D53-44008928107B}"/>
                </a:ext>
              </a:extLst>
            </p:cNvPr>
            <p:cNvSpPr txBox="1"/>
            <p:nvPr/>
          </p:nvSpPr>
          <p:spPr>
            <a:xfrm>
              <a:off x="5102226" y="3512338"/>
              <a:ext cx="842086" cy="123111"/>
            </a:xfrm>
            <a:prstGeom prst="rect">
              <a:avLst/>
            </a:prstGeom>
          </p:spPr>
          <p:txBody>
            <a:bodyPr vert="horz" wrap="square" lIns="0" tIns="0" rIns="0" bIns="0" rtlCol="0">
              <a:spAutoFit/>
            </a:bodyPr>
            <a:lstStyle/>
            <a:p>
              <a:pPr marL="11725">
                <a:buSzPct val="100000"/>
                <a:tabLst>
                  <a:tab pos="121285" algn="l"/>
                </a:tabLst>
              </a:pPr>
              <a:r>
                <a:rPr lang="es-ES" sz="800" spc="-10" dirty="0">
                  <a:solidFill>
                    <a:srgbClr val="262626"/>
                  </a:solidFill>
                  <a:cs typeface="Source Sans Pro"/>
                </a:rPr>
                <a:t>Pocas llamadas</a:t>
              </a:r>
            </a:p>
          </p:txBody>
        </p:sp>
        <p:sp>
          <p:nvSpPr>
            <p:cNvPr id="18" name="object 7">
              <a:extLst>
                <a:ext uri="{FF2B5EF4-FFF2-40B4-BE49-F238E27FC236}">
                  <a16:creationId xmlns:a16="http://schemas.microsoft.com/office/drawing/2014/main" id="{3F481756-4461-734B-BF4B-58207B086B32}"/>
                </a:ext>
              </a:extLst>
            </p:cNvPr>
            <p:cNvSpPr txBox="1"/>
            <p:nvPr/>
          </p:nvSpPr>
          <p:spPr>
            <a:xfrm>
              <a:off x="4840678" y="3229872"/>
              <a:ext cx="944782" cy="123111"/>
            </a:xfrm>
            <a:prstGeom prst="rect">
              <a:avLst/>
            </a:prstGeom>
          </p:spPr>
          <p:txBody>
            <a:bodyPr vert="horz" wrap="square" lIns="0" tIns="0" rIns="0" bIns="0" rtlCol="0">
              <a:spAutoFit/>
            </a:bodyPr>
            <a:lstStyle/>
            <a:p>
              <a:pPr marL="11725">
                <a:buSzPct val="100000"/>
                <a:tabLst>
                  <a:tab pos="121285" algn="l"/>
                </a:tabLst>
              </a:pPr>
              <a:r>
                <a:rPr lang="es-ES" sz="800" spc="-10" dirty="0">
                  <a:solidFill>
                    <a:srgbClr val="262626"/>
                  </a:solidFill>
                  <a:cs typeface="Source Sans Pro"/>
                </a:rPr>
                <a:t>Falta de seguimiento</a:t>
              </a:r>
            </a:p>
          </p:txBody>
        </p:sp>
        <p:sp>
          <p:nvSpPr>
            <p:cNvPr id="19" name="object 7">
              <a:extLst>
                <a:ext uri="{FF2B5EF4-FFF2-40B4-BE49-F238E27FC236}">
                  <a16:creationId xmlns:a16="http://schemas.microsoft.com/office/drawing/2014/main" id="{928248EF-E898-984A-98BD-9657F7309C76}"/>
                </a:ext>
              </a:extLst>
            </p:cNvPr>
            <p:cNvSpPr txBox="1"/>
            <p:nvPr/>
          </p:nvSpPr>
          <p:spPr>
            <a:xfrm>
              <a:off x="3971570" y="4060645"/>
              <a:ext cx="842086" cy="123111"/>
            </a:xfrm>
            <a:prstGeom prst="rect">
              <a:avLst/>
            </a:prstGeom>
          </p:spPr>
          <p:txBody>
            <a:bodyPr vert="horz" wrap="square" lIns="0" tIns="0" rIns="0" bIns="0" rtlCol="0">
              <a:spAutoFit/>
            </a:bodyPr>
            <a:lstStyle/>
            <a:p>
              <a:pPr marL="11725">
                <a:buSzPct val="100000"/>
                <a:tabLst>
                  <a:tab pos="121285" algn="l"/>
                </a:tabLst>
              </a:pPr>
              <a:r>
                <a:rPr lang="es-ES" sz="800" spc="-10" dirty="0">
                  <a:solidFill>
                    <a:srgbClr val="262626"/>
                  </a:solidFill>
                  <a:cs typeface="Source Sans Pro"/>
                </a:rPr>
                <a:t>Oficina mal ubicada</a:t>
              </a:r>
            </a:p>
          </p:txBody>
        </p:sp>
        <p:sp>
          <p:nvSpPr>
            <p:cNvPr id="20" name="object 7">
              <a:extLst>
                <a:ext uri="{FF2B5EF4-FFF2-40B4-BE49-F238E27FC236}">
                  <a16:creationId xmlns:a16="http://schemas.microsoft.com/office/drawing/2014/main" id="{7CED9665-E40A-5943-9918-78F458A6E8BB}"/>
                </a:ext>
              </a:extLst>
            </p:cNvPr>
            <p:cNvSpPr txBox="1"/>
            <p:nvPr/>
          </p:nvSpPr>
          <p:spPr>
            <a:xfrm>
              <a:off x="5127708" y="4043922"/>
              <a:ext cx="842086" cy="246221"/>
            </a:xfrm>
            <a:prstGeom prst="rect">
              <a:avLst/>
            </a:prstGeom>
          </p:spPr>
          <p:txBody>
            <a:bodyPr vert="horz" wrap="square" lIns="0" tIns="0" rIns="0" bIns="0" rtlCol="0">
              <a:spAutoFit/>
            </a:bodyPr>
            <a:lstStyle/>
            <a:p>
              <a:pPr marL="11725">
                <a:buSzPct val="100000"/>
                <a:tabLst>
                  <a:tab pos="121285" algn="l"/>
                </a:tabLst>
              </a:pPr>
              <a:r>
                <a:rPr lang="es-ES" sz="800" spc="-10" dirty="0">
                  <a:solidFill>
                    <a:srgbClr val="262626"/>
                  </a:solidFill>
                  <a:cs typeface="Source Sans Pro"/>
                </a:rPr>
                <a:t>No hay control de</a:t>
              </a:r>
            </a:p>
            <a:p>
              <a:pPr marL="11725">
                <a:buSzPct val="100000"/>
                <a:tabLst>
                  <a:tab pos="121285" algn="l"/>
                </a:tabLst>
              </a:pPr>
              <a:r>
                <a:rPr lang="es-ES" sz="800" spc="-10" dirty="0">
                  <a:solidFill>
                    <a:srgbClr val="262626"/>
                  </a:solidFill>
                  <a:cs typeface="Source Sans Pro"/>
                </a:rPr>
                <a:t>visitas</a:t>
              </a:r>
            </a:p>
          </p:txBody>
        </p:sp>
        <p:sp>
          <p:nvSpPr>
            <p:cNvPr id="21" name="object 7">
              <a:extLst>
                <a:ext uri="{FF2B5EF4-FFF2-40B4-BE49-F238E27FC236}">
                  <a16:creationId xmlns:a16="http://schemas.microsoft.com/office/drawing/2014/main" id="{41224D24-8249-BD4B-84A5-0953ED622580}"/>
                </a:ext>
              </a:extLst>
            </p:cNvPr>
            <p:cNvSpPr txBox="1"/>
            <p:nvPr/>
          </p:nvSpPr>
          <p:spPr>
            <a:xfrm>
              <a:off x="3930868" y="4352370"/>
              <a:ext cx="842086" cy="123111"/>
            </a:xfrm>
            <a:prstGeom prst="rect">
              <a:avLst/>
            </a:prstGeom>
          </p:spPr>
          <p:txBody>
            <a:bodyPr vert="horz" wrap="square" lIns="0" tIns="0" rIns="0" bIns="0" rtlCol="0">
              <a:spAutoFit/>
            </a:bodyPr>
            <a:lstStyle/>
            <a:p>
              <a:pPr marL="11725">
                <a:buSzPct val="100000"/>
                <a:tabLst>
                  <a:tab pos="121285" algn="l"/>
                </a:tabLst>
              </a:pPr>
              <a:r>
                <a:rPr lang="es-ES" sz="800" spc="-10" dirty="0">
                  <a:solidFill>
                    <a:srgbClr val="262626"/>
                  </a:solidFill>
                  <a:cs typeface="Source Sans Pro"/>
                </a:rPr>
                <a:t>Horarios extensos</a:t>
              </a:r>
            </a:p>
          </p:txBody>
        </p:sp>
        <p:sp>
          <p:nvSpPr>
            <p:cNvPr id="22" name="object 7">
              <a:extLst>
                <a:ext uri="{FF2B5EF4-FFF2-40B4-BE49-F238E27FC236}">
                  <a16:creationId xmlns:a16="http://schemas.microsoft.com/office/drawing/2014/main" id="{B8FE5E1D-E068-4148-B2A1-85D9A6E92E9C}"/>
                </a:ext>
              </a:extLst>
            </p:cNvPr>
            <p:cNvSpPr txBox="1"/>
            <p:nvPr/>
          </p:nvSpPr>
          <p:spPr>
            <a:xfrm>
              <a:off x="5127708" y="4343111"/>
              <a:ext cx="842086" cy="246221"/>
            </a:xfrm>
            <a:prstGeom prst="rect">
              <a:avLst/>
            </a:prstGeom>
          </p:spPr>
          <p:txBody>
            <a:bodyPr vert="horz" wrap="square" lIns="0" tIns="0" rIns="0" bIns="0" rtlCol="0">
              <a:spAutoFit/>
            </a:bodyPr>
            <a:lstStyle/>
            <a:p>
              <a:pPr marL="11725">
                <a:buSzPct val="100000"/>
                <a:tabLst>
                  <a:tab pos="121285" algn="l"/>
                </a:tabLst>
              </a:pPr>
              <a:r>
                <a:rPr lang="es-ES" sz="800" spc="-10" dirty="0">
                  <a:solidFill>
                    <a:srgbClr val="262626"/>
                  </a:solidFill>
                  <a:cs typeface="Source Sans Pro"/>
                </a:rPr>
                <a:t>Metas poco </a:t>
              </a:r>
            </a:p>
            <a:p>
              <a:pPr marL="11725">
                <a:buSzPct val="100000"/>
                <a:tabLst>
                  <a:tab pos="121285" algn="l"/>
                </a:tabLst>
              </a:pPr>
              <a:r>
                <a:rPr lang="es-ES" sz="800" spc="-10" dirty="0">
                  <a:solidFill>
                    <a:srgbClr val="262626"/>
                  </a:solidFill>
                  <a:cs typeface="Source Sans Pro"/>
                </a:rPr>
                <a:t>realistas</a:t>
              </a:r>
            </a:p>
          </p:txBody>
        </p:sp>
        <p:sp>
          <p:nvSpPr>
            <p:cNvPr id="23" name="Rectángulo redondeado 22">
              <a:extLst>
                <a:ext uri="{FF2B5EF4-FFF2-40B4-BE49-F238E27FC236}">
                  <a16:creationId xmlns:a16="http://schemas.microsoft.com/office/drawing/2014/main" id="{00480634-09E0-0C4E-A25C-8E99609D05BA}"/>
                </a:ext>
              </a:extLst>
            </p:cNvPr>
            <p:cNvSpPr/>
            <p:nvPr/>
          </p:nvSpPr>
          <p:spPr>
            <a:xfrm>
              <a:off x="2305065" y="4700151"/>
              <a:ext cx="858550" cy="268423"/>
            </a:xfrm>
            <a:prstGeom prst="roundRect">
              <a:avLst>
                <a:gd name="adj" fmla="val 19338"/>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latin typeface="Calibri" charset="0"/>
                  <a:ea typeface="Calibri" charset="0"/>
                  <a:cs typeface="Calibri" charset="0"/>
                </a:rPr>
                <a:t>Mano de obra</a:t>
              </a:r>
            </a:p>
          </p:txBody>
        </p:sp>
        <p:sp>
          <p:nvSpPr>
            <p:cNvPr id="24" name="Rectángulo redondeado 23">
              <a:extLst>
                <a:ext uri="{FF2B5EF4-FFF2-40B4-BE49-F238E27FC236}">
                  <a16:creationId xmlns:a16="http://schemas.microsoft.com/office/drawing/2014/main" id="{E3BEA2C6-0DEB-9846-B535-53A46BA72D8F}"/>
                </a:ext>
              </a:extLst>
            </p:cNvPr>
            <p:cNvSpPr/>
            <p:nvPr/>
          </p:nvSpPr>
          <p:spPr>
            <a:xfrm>
              <a:off x="3408651" y="4700151"/>
              <a:ext cx="858550" cy="268423"/>
            </a:xfrm>
            <a:prstGeom prst="roundRect">
              <a:avLst>
                <a:gd name="adj" fmla="val 19338"/>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latin typeface="Calibri" charset="0"/>
                  <a:ea typeface="Calibri" charset="0"/>
                  <a:cs typeface="Calibri" charset="0"/>
                </a:rPr>
                <a:t>Medio</a:t>
              </a:r>
            </a:p>
          </p:txBody>
        </p:sp>
        <p:sp>
          <p:nvSpPr>
            <p:cNvPr id="25" name="Rectángulo redondeado 24">
              <a:extLst>
                <a:ext uri="{FF2B5EF4-FFF2-40B4-BE49-F238E27FC236}">
                  <a16:creationId xmlns:a16="http://schemas.microsoft.com/office/drawing/2014/main" id="{84D3CFC1-3DEA-AE4E-B942-C91CA476023A}"/>
                </a:ext>
              </a:extLst>
            </p:cNvPr>
            <p:cNvSpPr/>
            <p:nvPr/>
          </p:nvSpPr>
          <p:spPr>
            <a:xfrm>
              <a:off x="4564789" y="4700151"/>
              <a:ext cx="858550" cy="268423"/>
            </a:xfrm>
            <a:prstGeom prst="roundRect">
              <a:avLst>
                <a:gd name="adj" fmla="val 19338"/>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900" b="1" dirty="0">
                  <a:latin typeface="Calibri" charset="0"/>
                  <a:ea typeface="Calibri" charset="0"/>
                  <a:cs typeface="Calibri" charset="0"/>
                </a:rPr>
                <a:t>Medida</a:t>
              </a:r>
            </a:p>
          </p:txBody>
        </p:sp>
        <p:sp>
          <p:nvSpPr>
            <p:cNvPr id="2" name="Forma libre 1">
              <a:extLst>
                <a:ext uri="{FF2B5EF4-FFF2-40B4-BE49-F238E27FC236}">
                  <a16:creationId xmlns:a16="http://schemas.microsoft.com/office/drawing/2014/main" id="{C83A3D2E-AD10-5D4C-B3B2-CB0F6661FEA7}"/>
                </a:ext>
              </a:extLst>
            </p:cNvPr>
            <p:cNvSpPr/>
            <p:nvPr/>
          </p:nvSpPr>
          <p:spPr>
            <a:xfrm>
              <a:off x="3279228" y="3084786"/>
              <a:ext cx="830317" cy="1676400"/>
            </a:xfrm>
            <a:custGeom>
              <a:avLst/>
              <a:gdLst>
                <a:gd name="connsiteX0" fmla="*/ 0 w 830317"/>
                <a:gd name="connsiteY0" fmla="*/ 0 h 1676400"/>
                <a:gd name="connsiteX1" fmla="*/ 830317 w 830317"/>
                <a:gd name="connsiteY1" fmla="*/ 835573 h 1676400"/>
                <a:gd name="connsiteX2" fmla="*/ 5255 w 830317"/>
                <a:gd name="connsiteY2" fmla="*/ 1676400 h 1676400"/>
              </a:gdLst>
              <a:ahLst/>
              <a:cxnLst>
                <a:cxn ang="0">
                  <a:pos x="connsiteX0" y="connsiteY0"/>
                </a:cxn>
                <a:cxn ang="0">
                  <a:pos x="connsiteX1" y="connsiteY1"/>
                </a:cxn>
                <a:cxn ang="0">
                  <a:pos x="connsiteX2" y="connsiteY2"/>
                </a:cxn>
              </a:cxnLst>
              <a:rect l="l" t="t" r="r" b="b"/>
              <a:pathLst>
                <a:path w="830317" h="1676400">
                  <a:moveTo>
                    <a:pt x="0" y="0"/>
                  </a:moveTo>
                  <a:lnTo>
                    <a:pt x="830317" y="835573"/>
                  </a:lnTo>
                  <a:lnTo>
                    <a:pt x="5255" y="1676400"/>
                  </a:lnTo>
                </a:path>
              </a:pathLst>
            </a:custGeom>
            <a:noFill/>
            <a:ln w="25400">
              <a:solidFill>
                <a:srgbClr val="FE782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Forma libre 25">
              <a:extLst>
                <a:ext uri="{FF2B5EF4-FFF2-40B4-BE49-F238E27FC236}">
                  <a16:creationId xmlns:a16="http://schemas.microsoft.com/office/drawing/2014/main" id="{3FC1B38C-81D4-354B-8C19-FE4A8B2AECDA}"/>
                </a:ext>
              </a:extLst>
            </p:cNvPr>
            <p:cNvSpPr/>
            <p:nvPr/>
          </p:nvSpPr>
          <p:spPr>
            <a:xfrm>
              <a:off x="4393324" y="3084786"/>
              <a:ext cx="830317" cy="1676400"/>
            </a:xfrm>
            <a:custGeom>
              <a:avLst/>
              <a:gdLst>
                <a:gd name="connsiteX0" fmla="*/ 0 w 830317"/>
                <a:gd name="connsiteY0" fmla="*/ 0 h 1676400"/>
                <a:gd name="connsiteX1" fmla="*/ 830317 w 830317"/>
                <a:gd name="connsiteY1" fmla="*/ 835573 h 1676400"/>
                <a:gd name="connsiteX2" fmla="*/ 5255 w 830317"/>
                <a:gd name="connsiteY2" fmla="*/ 1676400 h 1676400"/>
              </a:gdLst>
              <a:ahLst/>
              <a:cxnLst>
                <a:cxn ang="0">
                  <a:pos x="connsiteX0" y="connsiteY0"/>
                </a:cxn>
                <a:cxn ang="0">
                  <a:pos x="connsiteX1" y="connsiteY1"/>
                </a:cxn>
                <a:cxn ang="0">
                  <a:pos x="connsiteX2" y="connsiteY2"/>
                </a:cxn>
              </a:cxnLst>
              <a:rect l="l" t="t" r="r" b="b"/>
              <a:pathLst>
                <a:path w="830317" h="1676400">
                  <a:moveTo>
                    <a:pt x="0" y="0"/>
                  </a:moveTo>
                  <a:lnTo>
                    <a:pt x="830317" y="835573"/>
                  </a:lnTo>
                  <a:lnTo>
                    <a:pt x="5255" y="1676400"/>
                  </a:lnTo>
                </a:path>
              </a:pathLst>
            </a:custGeom>
            <a:noFill/>
            <a:ln w="25400">
              <a:solidFill>
                <a:srgbClr val="FE782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7" name="Forma libre 26">
              <a:extLst>
                <a:ext uri="{FF2B5EF4-FFF2-40B4-BE49-F238E27FC236}">
                  <a16:creationId xmlns:a16="http://schemas.microsoft.com/office/drawing/2014/main" id="{FDADDF61-7C28-374E-AED5-2E593862ECF4}"/>
                </a:ext>
              </a:extLst>
            </p:cNvPr>
            <p:cNvSpPr/>
            <p:nvPr/>
          </p:nvSpPr>
          <p:spPr>
            <a:xfrm>
              <a:off x="5549462" y="3084786"/>
              <a:ext cx="830317" cy="1676400"/>
            </a:xfrm>
            <a:custGeom>
              <a:avLst/>
              <a:gdLst>
                <a:gd name="connsiteX0" fmla="*/ 0 w 830317"/>
                <a:gd name="connsiteY0" fmla="*/ 0 h 1676400"/>
                <a:gd name="connsiteX1" fmla="*/ 830317 w 830317"/>
                <a:gd name="connsiteY1" fmla="*/ 835573 h 1676400"/>
                <a:gd name="connsiteX2" fmla="*/ 5255 w 830317"/>
                <a:gd name="connsiteY2" fmla="*/ 1676400 h 1676400"/>
              </a:gdLst>
              <a:ahLst/>
              <a:cxnLst>
                <a:cxn ang="0">
                  <a:pos x="connsiteX0" y="connsiteY0"/>
                </a:cxn>
                <a:cxn ang="0">
                  <a:pos x="connsiteX1" y="connsiteY1"/>
                </a:cxn>
                <a:cxn ang="0">
                  <a:pos x="connsiteX2" y="connsiteY2"/>
                </a:cxn>
              </a:cxnLst>
              <a:rect l="l" t="t" r="r" b="b"/>
              <a:pathLst>
                <a:path w="830317" h="1676400">
                  <a:moveTo>
                    <a:pt x="0" y="0"/>
                  </a:moveTo>
                  <a:lnTo>
                    <a:pt x="830317" y="835573"/>
                  </a:lnTo>
                  <a:lnTo>
                    <a:pt x="5255" y="1676400"/>
                  </a:lnTo>
                </a:path>
              </a:pathLst>
            </a:custGeom>
            <a:noFill/>
            <a:ln w="25400">
              <a:solidFill>
                <a:srgbClr val="FE782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28" name="Conector recto 27">
              <a:extLst>
                <a:ext uri="{FF2B5EF4-FFF2-40B4-BE49-F238E27FC236}">
                  <a16:creationId xmlns:a16="http://schemas.microsoft.com/office/drawing/2014/main" id="{C5F249C5-C297-0A49-A4E4-6E63B408EC38}"/>
                </a:ext>
              </a:extLst>
            </p:cNvPr>
            <p:cNvCxnSpPr/>
            <p:nvPr/>
          </p:nvCxnSpPr>
          <p:spPr>
            <a:xfrm>
              <a:off x="2837793" y="3922986"/>
              <a:ext cx="3641835" cy="0"/>
            </a:xfrm>
            <a:prstGeom prst="line">
              <a:avLst/>
            </a:prstGeom>
            <a:ln>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29" name="Conector recto 28">
              <a:extLst>
                <a:ext uri="{FF2B5EF4-FFF2-40B4-BE49-F238E27FC236}">
                  <a16:creationId xmlns:a16="http://schemas.microsoft.com/office/drawing/2014/main" id="{07978924-DE28-B44E-81AF-819447A5627B}"/>
                </a:ext>
              </a:extLst>
            </p:cNvPr>
            <p:cNvCxnSpPr>
              <a:cxnSpLocks/>
            </p:cNvCxnSpPr>
            <p:nvPr/>
          </p:nvCxnSpPr>
          <p:spPr>
            <a:xfrm flipV="1">
              <a:off x="2485696" y="3512338"/>
              <a:ext cx="1208690" cy="744"/>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2C4DE880-4F34-9B41-891D-973515DE3670}"/>
                </a:ext>
              </a:extLst>
            </p:cNvPr>
            <p:cNvCxnSpPr>
              <a:cxnSpLocks/>
            </p:cNvCxnSpPr>
            <p:nvPr/>
          </p:nvCxnSpPr>
          <p:spPr>
            <a:xfrm>
              <a:off x="2485696" y="3791606"/>
              <a:ext cx="1485874" cy="0"/>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33" name="Conector recto 32">
              <a:extLst>
                <a:ext uri="{FF2B5EF4-FFF2-40B4-BE49-F238E27FC236}">
                  <a16:creationId xmlns:a16="http://schemas.microsoft.com/office/drawing/2014/main" id="{A0D07F50-7A81-5C49-AD1A-C2F1EB5155FA}"/>
                </a:ext>
              </a:extLst>
            </p:cNvPr>
            <p:cNvCxnSpPr>
              <a:cxnSpLocks/>
            </p:cNvCxnSpPr>
            <p:nvPr/>
          </p:nvCxnSpPr>
          <p:spPr>
            <a:xfrm flipV="1">
              <a:off x="3831020" y="3463802"/>
              <a:ext cx="930346" cy="1984"/>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35" name="Conector recto 34">
              <a:extLst>
                <a:ext uri="{FF2B5EF4-FFF2-40B4-BE49-F238E27FC236}">
                  <a16:creationId xmlns:a16="http://schemas.microsoft.com/office/drawing/2014/main" id="{8F893E93-9946-6140-AD55-5B26EE1F2FD7}"/>
                </a:ext>
              </a:extLst>
            </p:cNvPr>
            <p:cNvCxnSpPr>
              <a:cxnSpLocks/>
            </p:cNvCxnSpPr>
            <p:nvPr/>
          </p:nvCxnSpPr>
          <p:spPr>
            <a:xfrm flipV="1">
              <a:off x="3909848" y="3634252"/>
              <a:ext cx="1035436" cy="4955"/>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37" name="Conector recto 36">
              <a:extLst>
                <a:ext uri="{FF2B5EF4-FFF2-40B4-BE49-F238E27FC236}">
                  <a16:creationId xmlns:a16="http://schemas.microsoft.com/office/drawing/2014/main" id="{3F196D89-CE14-CE4B-9A23-FEB8CFC35DD4}"/>
                </a:ext>
              </a:extLst>
            </p:cNvPr>
            <p:cNvCxnSpPr>
              <a:cxnSpLocks/>
            </p:cNvCxnSpPr>
            <p:nvPr/>
          </p:nvCxnSpPr>
          <p:spPr>
            <a:xfrm flipV="1">
              <a:off x="5129047" y="3639207"/>
              <a:ext cx="961697" cy="2"/>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a:extLst>
                <a:ext uri="{FF2B5EF4-FFF2-40B4-BE49-F238E27FC236}">
                  <a16:creationId xmlns:a16="http://schemas.microsoft.com/office/drawing/2014/main" id="{41FF4A0F-66F7-2D4C-966B-C3D43ED2BCF8}"/>
                </a:ext>
              </a:extLst>
            </p:cNvPr>
            <p:cNvCxnSpPr>
              <a:cxnSpLocks/>
            </p:cNvCxnSpPr>
            <p:nvPr/>
          </p:nvCxnSpPr>
          <p:spPr>
            <a:xfrm flipV="1">
              <a:off x="4850524" y="3355727"/>
              <a:ext cx="961697" cy="4956"/>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a:extLst>
                <a:ext uri="{FF2B5EF4-FFF2-40B4-BE49-F238E27FC236}">
                  <a16:creationId xmlns:a16="http://schemas.microsoft.com/office/drawing/2014/main" id="{1877EE0B-EF10-204B-BD59-E08B8D9AF2E4}"/>
                </a:ext>
              </a:extLst>
            </p:cNvPr>
            <p:cNvCxnSpPr>
              <a:cxnSpLocks/>
            </p:cNvCxnSpPr>
            <p:nvPr/>
          </p:nvCxnSpPr>
          <p:spPr>
            <a:xfrm>
              <a:off x="2480441" y="4296102"/>
              <a:ext cx="1266497" cy="0"/>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a:extLst>
                <a:ext uri="{FF2B5EF4-FFF2-40B4-BE49-F238E27FC236}">
                  <a16:creationId xmlns:a16="http://schemas.microsoft.com/office/drawing/2014/main" id="{1B4417D8-B014-5542-9710-196FDC19648E}"/>
                </a:ext>
              </a:extLst>
            </p:cNvPr>
            <p:cNvCxnSpPr>
              <a:cxnSpLocks/>
            </p:cNvCxnSpPr>
            <p:nvPr/>
          </p:nvCxnSpPr>
          <p:spPr>
            <a:xfrm>
              <a:off x="2485696" y="4537840"/>
              <a:ext cx="1014249" cy="0"/>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a:extLst>
                <a:ext uri="{FF2B5EF4-FFF2-40B4-BE49-F238E27FC236}">
                  <a16:creationId xmlns:a16="http://schemas.microsoft.com/office/drawing/2014/main" id="{6AD9CDC3-3627-BC49-B755-83652AA398B5}"/>
                </a:ext>
              </a:extLst>
            </p:cNvPr>
            <p:cNvCxnSpPr>
              <a:cxnSpLocks/>
            </p:cNvCxnSpPr>
            <p:nvPr/>
          </p:nvCxnSpPr>
          <p:spPr>
            <a:xfrm>
              <a:off x="3957144" y="4185743"/>
              <a:ext cx="988140" cy="0"/>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a:extLst>
                <a:ext uri="{FF2B5EF4-FFF2-40B4-BE49-F238E27FC236}">
                  <a16:creationId xmlns:a16="http://schemas.microsoft.com/office/drawing/2014/main" id="{2C4353AE-BAFC-BA44-AF63-84F53406F107}"/>
                </a:ext>
              </a:extLst>
            </p:cNvPr>
            <p:cNvCxnSpPr>
              <a:cxnSpLocks/>
            </p:cNvCxnSpPr>
            <p:nvPr/>
          </p:nvCxnSpPr>
          <p:spPr>
            <a:xfrm>
              <a:off x="3925613" y="4485287"/>
              <a:ext cx="733097" cy="0"/>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a:extLst>
                <a:ext uri="{FF2B5EF4-FFF2-40B4-BE49-F238E27FC236}">
                  <a16:creationId xmlns:a16="http://schemas.microsoft.com/office/drawing/2014/main" id="{1C2B406F-BC8F-E14F-824C-CCB1EA193E13}"/>
                </a:ext>
              </a:extLst>
            </p:cNvPr>
            <p:cNvCxnSpPr>
              <a:cxnSpLocks/>
            </p:cNvCxnSpPr>
            <p:nvPr/>
          </p:nvCxnSpPr>
          <p:spPr>
            <a:xfrm>
              <a:off x="5050220" y="4285591"/>
              <a:ext cx="988140" cy="0"/>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a:extLst>
                <a:ext uri="{FF2B5EF4-FFF2-40B4-BE49-F238E27FC236}">
                  <a16:creationId xmlns:a16="http://schemas.microsoft.com/office/drawing/2014/main" id="{9E11750C-33F3-5B4A-979E-38D6AF3B1EDA}"/>
                </a:ext>
              </a:extLst>
            </p:cNvPr>
            <p:cNvCxnSpPr>
              <a:cxnSpLocks/>
            </p:cNvCxnSpPr>
            <p:nvPr/>
          </p:nvCxnSpPr>
          <p:spPr>
            <a:xfrm>
              <a:off x="4750675" y="4590391"/>
              <a:ext cx="988140" cy="0"/>
            </a:xfrm>
            <a:prstGeom prst="line">
              <a:avLst/>
            </a:prstGeom>
            <a:ln w="9525">
              <a:solidFill>
                <a:srgbClr val="FE7828"/>
              </a:solidFill>
            </a:ln>
            <a:effectLst/>
          </p:spPr>
          <p:style>
            <a:lnRef idx="2">
              <a:schemeClr val="accent1"/>
            </a:lnRef>
            <a:fillRef idx="0">
              <a:schemeClr val="accent1"/>
            </a:fillRef>
            <a:effectRef idx="1">
              <a:schemeClr val="accent1"/>
            </a:effectRef>
            <a:fontRef idx="minor">
              <a:schemeClr val="tx1"/>
            </a:fontRef>
          </p:style>
        </p:cxnSp>
        <p:sp>
          <p:nvSpPr>
            <p:cNvPr id="50" name="Elipse 49">
              <a:extLst>
                <a:ext uri="{FF2B5EF4-FFF2-40B4-BE49-F238E27FC236}">
                  <a16:creationId xmlns:a16="http://schemas.microsoft.com/office/drawing/2014/main" id="{F9D22BDD-4FEE-EB4C-82CD-807C0C1E2884}"/>
                </a:ext>
              </a:extLst>
            </p:cNvPr>
            <p:cNvSpPr/>
            <p:nvPr/>
          </p:nvSpPr>
          <p:spPr>
            <a:xfrm>
              <a:off x="6393006" y="3501408"/>
              <a:ext cx="867104" cy="867104"/>
            </a:xfrm>
            <a:prstGeom prst="ellipse">
              <a:avLst/>
            </a:prstGeom>
            <a:solidFill>
              <a:srgbClr val="FE782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1000" b="1" dirty="0"/>
                <a:t>Ventas</a:t>
              </a:r>
            </a:p>
            <a:p>
              <a:pPr algn="ctr"/>
              <a:r>
                <a:rPr lang="es-ES_tradnl" sz="1000" b="1" dirty="0"/>
                <a:t>estancadas</a:t>
              </a:r>
            </a:p>
          </p:txBody>
        </p:sp>
      </p:grpSp>
    </p:spTree>
    <p:extLst>
      <p:ext uri="{BB962C8B-B14F-4D97-AF65-F5344CB8AC3E}">
        <p14:creationId xmlns:p14="http://schemas.microsoft.com/office/powerpoint/2010/main" val="178180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0E8B872-DB6A-BA41-A785-BE25A8B54E6D}"/>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686EA7BF-351D-424A-9A6A-E462E0ECAF65}"/>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INDICADORES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LOGÍSTICOS</a:t>
            </a:r>
          </a:p>
        </p:txBody>
      </p:sp>
      <p:pic>
        <p:nvPicPr>
          <p:cNvPr id="8" name="Imagen 7">
            <a:extLst>
              <a:ext uri="{FF2B5EF4-FFF2-40B4-BE49-F238E27FC236}">
                <a16:creationId xmlns:a16="http://schemas.microsoft.com/office/drawing/2014/main" id="{EEEAB1EF-0044-6947-BC3C-573F0715058D}"/>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4768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6021"/>
            <a:ext cx="7659264"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EJEMPLO DE APLICACIÓN PARA UN CASO DE RETRASOS EN VUELOS</a:t>
            </a:r>
            <a:endParaRPr lang="es-PE" sz="1600" spc="-10" dirty="0">
              <a:solidFill>
                <a:srgbClr val="262626"/>
              </a:solidFill>
              <a:cs typeface="Source Sans Pro"/>
            </a:endParaRPr>
          </a:p>
        </p:txBody>
      </p:sp>
      <p:sp>
        <p:nvSpPr>
          <p:cNvPr id="8" name="Rectangle 5">
            <a:extLst>
              <a:ext uri="{FF2B5EF4-FFF2-40B4-BE49-F238E27FC236}">
                <a16:creationId xmlns:a16="http://schemas.microsoft.com/office/drawing/2014/main" id="{90552B23-4EB9-794B-85C7-7E10EEC7D76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IDENTIFICACIÓN DE CAUSAS PRINCIPALES Y RAÍCES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6" name="object 7">
            <a:extLst>
              <a:ext uri="{FF2B5EF4-FFF2-40B4-BE49-F238E27FC236}">
                <a16:creationId xmlns:a16="http://schemas.microsoft.com/office/drawing/2014/main" id="{45860CDC-7E6D-3640-BB22-8CE9F7FCFF1D}"/>
              </a:ext>
            </a:extLst>
          </p:cNvPr>
          <p:cNvSpPr txBox="1"/>
          <p:nvPr/>
        </p:nvSpPr>
        <p:spPr>
          <a:xfrm>
            <a:off x="1291515" y="2458996"/>
            <a:ext cx="1272463" cy="153888"/>
          </a:xfrm>
          <a:prstGeom prst="rect">
            <a:avLst/>
          </a:prstGeom>
        </p:spPr>
        <p:txBody>
          <a:bodyPr vert="horz" wrap="square" lIns="0" tIns="0" rIns="0" bIns="0" rtlCol="0">
            <a:spAutoFit/>
          </a:bodyPr>
          <a:lstStyle/>
          <a:p>
            <a:pPr marL="11725">
              <a:spcAft>
                <a:spcPts val="600"/>
              </a:spcAft>
              <a:buSzPct val="100000"/>
              <a:tabLst>
                <a:tab pos="121285" algn="l"/>
              </a:tabLst>
            </a:pPr>
            <a:r>
              <a:rPr lang="es-ES" sz="1000" spc="-10" dirty="0">
                <a:solidFill>
                  <a:srgbClr val="262626"/>
                </a:solidFill>
                <a:cs typeface="Source Sans Pro"/>
              </a:rPr>
              <a:t>Averías mecánicas</a:t>
            </a:r>
          </a:p>
        </p:txBody>
      </p:sp>
      <p:sp>
        <p:nvSpPr>
          <p:cNvPr id="17" name="object 7">
            <a:extLst>
              <a:ext uri="{FF2B5EF4-FFF2-40B4-BE49-F238E27FC236}">
                <a16:creationId xmlns:a16="http://schemas.microsoft.com/office/drawing/2014/main" id="{AEAEEABC-A8FF-C34F-B4CB-907178301C9F}"/>
              </a:ext>
            </a:extLst>
          </p:cNvPr>
          <p:cNvSpPr txBox="1"/>
          <p:nvPr/>
        </p:nvSpPr>
        <p:spPr>
          <a:xfrm>
            <a:off x="2483280" y="1934514"/>
            <a:ext cx="1272463" cy="307777"/>
          </a:xfrm>
          <a:prstGeom prst="rect">
            <a:avLst/>
          </a:prstGeom>
        </p:spPr>
        <p:txBody>
          <a:bodyPr vert="horz" wrap="square" lIns="0" tIns="0" rIns="0" bIns="0" rtlCol="0">
            <a:spAutoFit/>
          </a:bodyPr>
          <a:lstStyle/>
          <a:p>
            <a:pPr marL="11725">
              <a:spcAft>
                <a:spcPts val="600"/>
              </a:spcAft>
              <a:buSzPct val="100000"/>
              <a:tabLst>
                <a:tab pos="121285" algn="l"/>
              </a:tabLst>
            </a:pPr>
            <a:r>
              <a:rPr lang="es-ES" sz="1000" spc="-10" dirty="0">
                <a:solidFill>
                  <a:srgbClr val="262626"/>
                </a:solidFill>
                <a:cs typeface="Source Sans Pro"/>
              </a:rPr>
              <a:t>El avión llega tarde a la terminal</a:t>
            </a:r>
          </a:p>
        </p:txBody>
      </p:sp>
      <p:sp>
        <p:nvSpPr>
          <p:cNvPr id="18" name="object 7">
            <a:extLst>
              <a:ext uri="{FF2B5EF4-FFF2-40B4-BE49-F238E27FC236}">
                <a16:creationId xmlns:a16="http://schemas.microsoft.com/office/drawing/2014/main" id="{B5B5CFEE-3121-5947-8F2F-A0E187F00CD8}"/>
              </a:ext>
            </a:extLst>
          </p:cNvPr>
          <p:cNvSpPr txBox="1"/>
          <p:nvPr/>
        </p:nvSpPr>
        <p:spPr>
          <a:xfrm>
            <a:off x="2984450" y="2331786"/>
            <a:ext cx="1272463" cy="153888"/>
          </a:xfrm>
          <a:prstGeom prst="rect">
            <a:avLst/>
          </a:prstGeom>
        </p:spPr>
        <p:txBody>
          <a:bodyPr vert="horz" wrap="square" lIns="0" tIns="0" rIns="0" bIns="0" rtlCol="0">
            <a:spAutoFit/>
          </a:bodyPr>
          <a:lstStyle/>
          <a:p>
            <a:pPr marL="11725">
              <a:spcAft>
                <a:spcPts val="600"/>
              </a:spcAft>
              <a:buSzPct val="100000"/>
              <a:tabLst>
                <a:tab pos="121285" algn="l"/>
              </a:tabLst>
            </a:pPr>
            <a:r>
              <a:rPr lang="es-ES" sz="1000" spc="-10" dirty="0">
                <a:solidFill>
                  <a:srgbClr val="262626"/>
                </a:solidFill>
                <a:cs typeface="Source Sans Pro"/>
              </a:rPr>
              <a:t>Llegada con retraso</a:t>
            </a:r>
          </a:p>
        </p:txBody>
      </p:sp>
      <p:sp>
        <p:nvSpPr>
          <p:cNvPr id="19" name="object 7">
            <a:extLst>
              <a:ext uri="{FF2B5EF4-FFF2-40B4-BE49-F238E27FC236}">
                <a16:creationId xmlns:a16="http://schemas.microsoft.com/office/drawing/2014/main" id="{817B8D80-50E9-124E-B5C9-40E84CA3D0CA}"/>
              </a:ext>
            </a:extLst>
          </p:cNvPr>
          <p:cNvSpPr txBox="1"/>
          <p:nvPr/>
        </p:nvSpPr>
        <p:spPr>
          <a:xfrm>
            <a:off x="3206269" y="2559835"/>
            <a:ext cx="1272463" cy="153888"/>
          </a:xfrm>
          <a:prstGeom prst="rect">
            <a:avLst/>
          </a:prstGeom>
        </p:spPr>
        <p:txBody>
          <a:bodyPr vert="horz" wrap="square" lIns="0" tIns="0" rIns="0" bIns="0" rtlCol="0">
            <a:spAutoFit/>
          </a:bodyPr>
          <a:lstStyle/>
          <a:p>
            <a:pPr marL="11725">
              <a:spcAft>
                <a:spcPts val="600"/>
              </a:spcAft>
              <a:buSzPct val="100000"/>
              <a:tabLst>
                <a:tab pos="121285" algn="l"/>
              </a:tabLst>
            </a:pPr>
            <a:r>
              <a:rPr lang="es-ES" sz="1000" spc="-10" dirty="0">
                <a:solidFill>
                  <a:srgbClr val="262626"/>
                </a:solidFill>
                <a:cs typeface="Source Sans Pro"/>
              </a:rPr>
              <a:t>Terminal ocupada</a:t>
            </a:r>
          </a:p>
        </p:txBody>
      </p:sp>
      <p:sp>
        <p:nvSpPr>
          <p:cNvPr id="20" name="object 7">
            <a:extLst>
              <a:ext uri="{FF2B5EF4-FFF2-40B4-BE49-F238E27FC236}">
                <a16:creationId xmlns:a16="http://schemas.microsoft.com/office/drawing/2014/main" id="{DC4E22F7-6C0F-DA4F-8D4D-29BB353A1BB9}"/>
              </a:ext>
            </a:extLst>
          </p:cNvPr>
          <p:cNvSpPr txBox="1"/>
          <p:nvPr/>
        </p:nvSpPr>
        <p:spPr>
          <a:xfrm>
            <a:off x="4561771" y="2072627"/>
            <a:ext cx="1898131" cy="153888"/>
          </a:xfrm>
          <a:prstGeom prst="rect">
            <a:avLst/>
          </a:prstGeom>
        </p:spPr>
        <p:txBody>
          <a:bodyPr vert="horz" wrap="square" lIns="0" tIns="0" rIns="0" bIns="0" rtlCol="0">
            <a:spAutoFit/>
          </a:bodyPr>
          <a:lstStyle/>
          <a:p>
            <a:pPr marL="11725">
              <a:spcAft>
                <a:spcPts val="600"/>
              </a:spcAft>
              <a:buSzPct val="100000"/>
              <a:tabLst>
                <a:tab pos="121285" algn="l"/>
              </a:tabLst>
            </a:pPr>
            <a:r>
              <a:rPr lang="es-ES" sz="1000" spc="-10" dirty="0">
                <a:solidFill>
                  <a:srgbClr val="262626"/>
                </a:solidFill>
                <a:cs typeface="Source Sans Pro"/>
              </a:rPr>
              <a:t>Agentes de la terminal insuficientes</a:t>
            </a:r>
          </a:p>
        </p:txBody>
      </p:sp>
      <p:sp>
        <p:nvSpPr>
          <p:cNvPr id="21" name="object 7">
            <a:extLst>
              <a:ext uri="{FF2B5EF4-FFF2-40B4-BE49-F238E27FC236}">
                <a16:creationId xmlns:a16="http://schemas.microsoft.com/office/drawing/2014/main" id="{992DF30C-8EDA-9C4F-9CF8-A94FB6EC6F9E}"/>
              </a:ext>
            </a:extLst>
          </p:cNvPr>
          <p:cNvSpPr txBox="1"/>
          <p:nvPr/>
        </p:nvSpPr>
        <p:spPr>
          <a:xfrm>
            <a:off x="4677385" y="2428329"/>
            <a:ext cx="1898131" cy="153888"/>
          </a:xfrm>
          <a:prstGeom prst="rect">
            <a:avLst/>
          </a:prstGeom>
        </p:spPr>
        <p:txBody>
          <a:bodyPr vert="horz" wrap="square" lIns="0" tIns="0" rIns="0" bIns="0" rtlCol="0">
            <a:spAutoFit/>
          </a:bodyPr>
          <a:lstStyle/>
          <a:p>
            <a:pPr marL="11725">
              <a:spcAft>
                <a:spcPts val="600"/>
              </a:spcAft>
              <a:buSzPct val="100000"/>
              <a:tabLst>
                <a:tab pos="121285" algn="l"/>
              </a:tabLst>
            </a:pPr>
            <a:r>
              <a:rPr lang="es-ES" sz="1000" spc="-10" dirty="0">
                <a:solidFill>
                  <a:srgbClr val="262626"/>
                </a:solidFill>
                <a:cs typeface="Source Sans Pro"/>
              </a:rPr>
              <a:t>Limpieza con retraso de la cabina</a:t>
            </a:r>
          </a:p>
        </p:txBody>
      </p:sp>
      <p:sp>
        <p:nvSpPr>
          <p:cNvPr id="22" name="object 7">
            <a:extLst>
              <a:ext uri="{FF2B5EF4-FFF2-40B4-BE49-F238E27FC236}">
                <a16:creationId xmlns:a16="http://schemas.microsoft.com/office/drawing/2014/main" id="{D4B04A9B-C446-554E-A92C-3C45336F5E46}"/>
              </a:ext>
            </a:extLst>
          </p:cNvPr>
          <p:cNvSpPr txBox="1"/>
          <p:nvPr/>
        </p:nvSpPr>
        <p:spPr>
          <a:xfrm>
            <a:off x="4827539" y="2679788"/>
            <a:ext cx="1898131" cy="307777"/>
          </a:xfrm>
          <a:prstGeom prst="rect">
            <a:avLst/>
          </a:prstGeom>
        </p:spPr>
        <p:txBody>
          <a:bodyPr vert="horz" wrap="square" lIns="0" tIns="0" rIns="0" bIns="0" rtlCol="0">
            <a:spAutoFit/>
          </a:bodyPr>
          <a:lstStyle/>
          <a:p>
            <a:pPr marL="11725">
              <a:buSzPct val="100000"/>
              <a:tabLst>
                <a:tab pos="121285" algn="l"/>
              </a:tabLst>
            </a:pPr>
            <a:r>
              <a:rPr lang="es-ES" sz="1000" spc="-10" dirty="0">
                <a:solidFill>
                  <a:srgbClr val="262626"/>
                </a:solidFill>
                <a:cs typeface="Source Sans Pro"/>
              </a:rPr>
              <a:t>Tripulación no está disponible</a:t>
            </a:r>
          </a:p>
          <a:p>
            <a:pPr marL="11725">
              <a:buSzPct val="100000"/>
              <a:tabLst>
                <a:tab pos="121285" algn="l"/>
              </a:tabLst>
            </a:pPr>
            <a:r>
              <a:rPr lang="es-ES" sz="1000" spc="-10" dirty="0">
                <a:solidFill>
                  <a:srgbClr val="262626"/>
                </a:solidFill>
                <a:cs typeface="Source Sans Pro"/>
              </a:rPr>
              <a:t>o llega tarde</a:t>
            </a:r>
          </a:p>
        </p:txBody>
      </p:sp>
      <p:sp>
        <p:nvSpPr>
          <p:cNvPr id="23" name="object 7">
            <a:extLst>
              <a:ext uri="{FF2B5EF4-FFF2-40B4-BE49-F238E27FC236}">
                <a16:creationId xmlns:a16="http://schemas.microsoft.com/office/drawing/2014/main" id="{835F3DD1-8B4B-9645-AC26-0D59A07C84B9}"/>
              </a:ext>
            </a:extLst>
          </p:cNvPr>
          <p:cNvSpPr txBox="1"/>
          <p:nvPr/>
        </p:nvSpPr>
        <p:spPr>
          <a:xfrm>
            <a:off x="1545855" y="3403669"/>
            <a:ext cx="378821" cy="153888"/>
          </a:xfrm>
          <a:prstGeom prst="rect">
            <a:avLst/>
          </a:prstGeom>
        </p:spPr>
        <p:txBody>
          <a:bodyPr vert="horz" wrap="square" lIns="0" tIns="0" rIns="0" bIns="0" rtlCol="0">
            <a:spAutoFit/>
          </a:bodyPr>
          <a:lstStyle/>
          <a:p>
            <a:pPr marL="11725">
              <a:buSzPct val="100000"/>
              <a:tabLst>
                <a:tab pos="121285" algn="l"/>
              </a:tabLst>
            </a:pPr>
            <a:r>
              <a:rPr lang="es-ES" sz="1000" spc="-10" dirty="0">
                <a:solidFill>
                  <a:srgbClr val="262626"/>
                </a:solidFill>
                <a:cs typeface="Source Sans Pro"/>
              </a:rPr>
              <a:t>Clima</a:t>
            </a:r>
          </a:p>
        </p:txBody>
      </p:sp>
      <p:sp>
        <p:nvSpPr>
          <p:cNvPr id="24" name="object 7">
            <a:extLst>
              <a:ext uri="{FF2B5EF4-FFF2-40B4-BE49-F238E27FC236}">
                <a16:creationId xmlns:a16="http://schemas.microsoft.com/office/drawing/2014/main" id="{CA13294A-F6A8-9B45-B1F1-080D0C2DD3C3}"/>
              </a:ext>
            </a:extLst>
          </p:cNvPr>
          <p:cNvSpPr txBox="1"/>
          <p:nvPr/>
        </p:nvSpPr>
        <p:spPr>
          <a:xfrm>
            <a:off x="849010" y="3795128"/>
            <a:ext cx="696845" cy="153888"/>
          </a:xfrm>
          <a:prstGeom prst="rect">
            <a:avLst/>
          </a:prstGeom>
        </p:spPr>
        <p:txBody>
          <a:bodyPr vert="horz" wrap="square" lIns="0" tIns="0" rIns="0" bIns="0" rtlCol="0">
            <a:spAutoFit/>
          </a:bodyPr>
          <a:lstStyle/>
          <a:p>
            <a:pPr marL="11725">
              <a:buSzPct val="100000"/>
              <a:tabLst>
                <a:tab pos="121285" algn="l"/>
              </a:tabLst>
            </a:pPr>
            <a:r>
              <a:rPr lang="es-ES" sz="1000" spc="-10" dirty="0">
                <a:solidFill>
                  <a:srgbClr val="262626"/>
                </a:solidFill>
                <a:cs typeface="Source Sans Pro"/>
              </a:rPr>
              <a:t>Tráfico Aéreo</a:t>
            </a:r>
          </a:p>
        </p:txBody>
      </p:sp>
      <p:sp>
        <p:nvSpPr>
          <p:cNvPr id="25" name="object 7">
            <a:extLst>
              <a:ext uri="{FF2B5EF4-FFF2-40B4-BE49-F238E27FC236}">
                <a16:creationId xmlns:a16="http://schemas.microsoft.com/office/drawing/2014/main" id="{9BDEAFCC-444D-6745-BDD7-CE343556B4E5}"/>
              </a:ext>
            </a:extLst>
          </p:cNvPr>
          <p:cNvSpPr txBox="1"/>
          <p:nvPr/>
        </p:nvSpPr>
        <p:spPr>
          <a:xfrm>
            <a:off x="2173205" y="3746797"/>
            <a:ext cx="858550" cy="307777"/>
          </a:xfrm>
          <a:prstGeom prst="rect">
            <a:avLst/>
          </a:prstGeom>
        </p:spPr>
        <p:txBody>
          <a:bodyPr vert="horz" wrap="square" lIns="0" tIns="0" rIns="0" bIns="0" rtlCol="0">
            <a:spAutoFit/>
          </a:bodyPr>
          <a:lstStyle/>
          <a:p>
            <a:pPr marL="11725" algn="r">
              <a:buSzPct val="100000"/>
              <a:tabLst>
                <a:tab pos="121285" algn="l"/>
              </a:tabLst>
            </a:pPr>
            <a:r>
              <a:rPr lang="es-ES" sz="1000" spc="-10" dirty="0">
                <a:solidFill>
                  <a:srgbClr val="262626"/>
                </a:solidFill>
                <a:cs typeface="Source Sans Pro"/>
              </a:rPr>
              <a:t>El combustible</a:t>
            </a:r>
          </a:p>
          <a:p>
            <a:pPr marL="11725" algn="r">
              <a:buSzPct val="100000"/>
              <a:tabLst>
                <a:tab pos="121285" algn="l"/>
              </a:tabLst>
            </a:pPr>
            <a:r>
              <a:rPr lang="es-ES" sz="1000" spc="-10" dirty="0">
                <a:solidFill>
                  <a:srgbClr val="262626"/>
                </a:solidFill>
                <a:cs typeface="Source Sans Pro"/>
              </a:rPr>
              <a:t>llega tarde</a:t>
            </a:r>
          </a:p>
        </p:txBody>
      </p:sp>
      <p:sp>
        <p:nvSpPr>
          <p:cNvPr id="26" name="object 7">
            <a:extLst>
              <a:ext uri="{FF2B5EF4-FFF2-40B4-BE49-F238E27FC236}">
                <a16:creationId xmlns:a16="http://schemas.microsoft.com/office/drawing/2014/main" id="{4883F4E7-FB0E-C34B-B331-7DA7B2E0E78A}"/>
              </a:ext>
            </a:extLst>
          </p:cNvPr>
          <p:cNvSpPr txBox="1"/>
          <p:nvPr/>
        </p:nvSpPr>
        <p:spPr>
          <a:xfrm>
            <a:off x="3571699" y="3650254"/>
            <a:ext cx="858550" cy="307777"/>
          </a:xfrm>
          <a:prstGeom prst="rect">
            <a:avLst/>
          </a:prstGeom>
        </p:spPr>
        <p:txBody>
          <a:bodyPr vert="horz" wrap="square" lIns="0" tIns="0" rIns="0" bIns="0" rtlCol="0">
            <a:spAutoFit/>
          </a:bodyPr>
          <a:lstStyle/>
          <a:p>
            <a:pPr marL="11725">
              <a:buSzPct val="100000"/>
              <a:tabLst>
                <a:tab pos="121285" algn="l"/>
              </a:tabLst>
            </a:pPr>
            <a:r>
              <a:rPr lang="es-ES" sz="1000" spc="-10" dirty="0">
                <a:solidFill>
                  <a:srgbClr val="262626"/>
                </a:solidFill>
                <a:cs typeface="Source Sans Pro"/>
              </a:rPr>
              <a:t>Los alimentos</a:t>
            </a:r>
          </a:p>
          <a:p>
            <a:pPr marL="11725">
              <a:buSzPct val="100000"/>
              <a:tabLst>
                <a:tab pos="121285" algn="l"/>
              </a:tabLst>
            </a:pPr>
            <a:r>
              <a:rPr lang="es-ES" sz="1000" spc="-10" dirty="0">
                <a:solidFill>
                  <a:srgbClr val="262626"/>
                </a:solidFill>
                <a:cs typeface="Source Sans Pro"/>
              </a:rPr>
              <a:t>llegan tarde</a:t>
            </a:r>
          </a:p>
        </p:txBody>
      </p:sp>
      <p:sp>
        <p:nvSpPr>
          <p:cNvPr id="27" name="object 7">
            <a:extLst>
              <a:ext uri="{FF2B5EF4-FFF2-40B4-BE49-F238E27FC236}">
                <a16:creationId xmlns:a16="http://schemas.microsoft.com/office/drawing/2014/main" id="{F0D6EB67-E009-E949-9CCB-A6DBD3485D63}"/>
              </a:ext>
            </a:extLst>
          </p:cNvPr>
          <p:cNvSpPr txBox="1"/>
          <p:nvPr/>
        </p:nvSpPr>
        <p:spPr>
          <a:xfrm>
            <a:off x="4478732" y="3399630"/>
            <a:ext cx="858550" cy="307777"/>
          </a:xfrm>
          <a:prstGeom prst="rect">
            <a:avLst/>
          </a:prstGeom>
        </p:spPr>
        <p:txBody>
          <a:bodyPr vert="horz" wrap="square" lIns="0" tIns="0" rIns="0" bIns="0" rtlCol="0">
            <a:spAutoFit/>
          </a:bodyPr>
          <a:lstStyle/>
          <a:p>
            <a:pPr marL="11725" algn="ctr">
              <a:buSzPct val="100000"/>
              <a:tabLst>
                <a:tab pos="121285" algn="l"/>
              </a:tabLst>
            </a:pPr>
            <a:r>
              <a:rPr lang="es-ES" sz="1000" spc="-10" dirty="0">
                <a:solidFill>
                  <a:srgbClr val="262626"/>
                </a:solidFill>
                <a:cs typeface="Source Sans Pro"/>
              </a:rPr>
              <a:t>Mal anuncio de</a:t>
            </a:r>
          </a:p>
          <a:p>
            <a:pPr marL="11725" algn="ctr">
              <a:buSzPct val="100000"/>
              <a:tabLst>
                <a:tab pos="121285" algn="l"/>
              </a:tabLst>
            </a:pPr>
            <a:r>
              <a:rPr lang="es-ES" sz="1000" spc="-10" dirty="0">
                <a:solidFill>
                  <a:srgbClr val="262626"/>
                </a:solidFill>
                <a:cs typeface="Source Sans Pro"/>
              </a:rPr>
              <a:t>los vuelos</a:t>
            </a:r>
          </a:p>
        </p:txBody>
      </p:sp>
      <p:sp>
        <p:nvSpPr>
          <p:cNvPr id="28" name="object 7">
            <a:extLst>
              <a:ext uri="{FF2B5EF4-FFF2-40B4-BE49-F238E27FC236}">
                <a16:creationId xmlns:a16="http://schemas.microsoft.com/office/drawing/2014/main" id="{053A45FE-F335-7D49-A3CF-B33C08985FA7}"/>
              </a:ext>
            </a:extLst>
          </p:cNvPr>
          <p:cNvSpPr txBox="1"/>
          <p:nvPr/>
        </p:nvSpPr>
        <p:spPr>
          <a:xfrm>
            <a:off x="5777615" y="3273047"/>
            <a:ext cx="1444697" cy="307777"/>
          </a:xfrm>
          <a:prstGeom prst="rect">
            <a:avLst/>
          </a:prstGeom>
        </p:spPr>
        <p:txBody>
          <a:bodyPr vert="horz" wrap="square" lIns="0" tIns="0" rIns="0" bIns="0" rtlCol="0">
            <a:spAutoFit/>
          </a:bodyPr>
          <a:lstStyle/>
          <a:p>
            <a:pPr marL="11725">
              <a:buSzPct val="100000"/>
              <a:tabLst>
                <a:tab pos="121285" algn="l"/>
              </a:tabLst>
            </a:pPr>
            <a:r>
              <a:rPr lang="es-ES" sz="1000" spc="-10" dirty="0">
                <a:solidFill>
                  <a:srgbClr val="262626"/>
                </a:solidFill>
                <a:cs typeface="Source Sans Pro"/>
              </a:rPr>
              <a:t>Aceptación de pasajeros</a:t>
            </a:r>
          </a:p>
          <a:p>
            <a:pPr marL="11725">
              <a:buSzPct val="100000"/>
              <a:tabLst>
                <a:tab pos="121285" algn="l"/>
              </a:tabLst>
            </a:pPr>
            <a:r>
              <a:rPr lang="es-ES" sz="1000" spc="-10" dirty="0">
                <a:solidFill>
                  <a:srgbClr val="262626"/>
                </a:solidFill>
                <a:cs typeface="Source Sans Pro"/>
              </a:rPr>
              <a:t>retrasados</a:t>
            </a:r>
          </a:p>
        </p:txBody>
      </p:sp>
      <p:sp>
        <p:nvSpPr>
          <p:cNvPr id="29" name="object 7">
            <a:extLst>
              <a:ext uri="{FF2B5EF4-FFF2-40B4-BE49-F238E27FC236}">
                <a16:creationId xmlns:a16="http://schemas.microsoft.com/office/drawing/2014/main" id="{E6BDE285-E080-4647-B66D-C4BD2D1E71FE}"/>
              </a:ext>
            </a:extLst>
          </p:cNvPr>
          <p:cNvSpPr txBox="1"/>
          <p:nvPr/>
        </p:nvSpPr>
        <p:spPr>
          <a:xfrm>
            <a:off x="5938796" y="3643981"/>
            <a:ext cx="2183181" cy="153888"/>
          </a:xfrm>
          <a:prstGeom prst="rect">
            <a:avLst/>
          </a:prstGeom>
        </p:spPr>
        <p:txBody>
          <a:bodyPr vert="horz" wrap="square" lIns="0" tIns="0" rIns="0" bIns="0" rtlCol="0">
            <a:spAutoFit/>
          </a:bodyPr>
          <a:lstStyle/>
          <a:p>
            <a:pPr marL="11725">
              <a:buSzPct val="100000"/>
              <a:tabLst>
                <a:tab pos="121285" algn="l"/>
              </a:tabLst>
            </a:pPr>
            <a:r>
              <a:rPr lang="es-ES" sz="1000" spc="-10" dirty="0">
                <a:solidFill>
                  <a:srgbClr val="262626"/>
                </a:solidFill>
                <a:cs typeface="Source Sans Pro"/>
              </a:rPr>
              <a:t>Deseo de proteger a pasajeros retrasados</a:t>
            </a:r>
          </a:p>
        </p:txBody>
      </p:sp>
      <p:sp>
        <p:nvSpPr>
          <p:cNvPr id="30" name="object 7">
            <a:extLst>
              <a:ext uri="{FF2B5EF4-FFF2-40B4-BE49-F238E27FC236}">
                <a16:creationId xmlns:a16="http://schemas.microsoft.com/office/drawing/2014/main" id="{DF64FF05-EB29-2348-A67E-FCDD578FC6FC}"/>
              </a:ext>
            </a:extLst>
          </p:cNvPr>
          <p:cNvSpPr txBox="1"/>
          <p:nvPr/>
        </p:nvSpPr>
        <p:spPr>
          <a:xfrm>
            <a:off x="6090923" y="3882124"/>
            <a:ext cx="1329661" cy="307777"/>
          </a:xfrm>
          <a:prstGeom prst="rect">
            <a:avLst/>
          </a:prstGeom>
        </p:spPr>
        <p:txBody>
          <a:bodyPr vert="horz" wrap="square" lIns="0" tIns="0" rIns="0" bIns="0" rtlCol="0">
            <a:spAutoFit/>
          </a:bodyPr>
          <a:lstStyle/>
          <a:p>
            <a:pPr marL="11725">
              <a:buSzPct val="100000"/>
              <a:tabLst>
                <a:tab pos="121285" algn="l"/>
              </a:tabLst>
            </a:pPr>
            <a:r>
              <a:rPr lang="es-ES" sz="1000" spc="-10" dirty="0">
                <a:solidFill>
                  <a:srgbClr val="262626"/>
                </a:solidFill>
                <a:cs typeface="Source Sans Pro"/>
              </a:rPr>
              <a:t>Deseo de ayudar a los ingresos de la compañía</a:t>
            </a:r>
          </a:p>
        </p:txBody>
      </p:sp>
      <p:sp>
        <p:nvSpPr>
          <p:cNvPr id="31" name="object 7">
            <a:extLst>
              <a:ext uri="{FF2B5EF4-FFF2-40B4-BE49-F238E27FC236}">
                <a16:creationId xmlns:a16="http://schemas.microsoft.com/office/drawing/2014/main" id="{F69D8654-176F-5D46-B2B9-8E8BC16E68E7}"/>
              </a:ext>
            </a:extLst>
          </p:cNvPr>
          <p:cNvSpPr txBox="1"/>
          <p:nvPr/>
        </p:nvSpPr>
        <p:spPr>
          <a:xfrm>
            <a:off x="6206484" y="4251941"/>
            <a:ext cx="1614083" cy="307777"/>
          </a:xfrm>
          <a:prstGeom prst="rect">
            <a:avLst/>
          </a:prstGeom>
        </p:spPr>
        <p:txBody>
          <a:bodyPr vert="horz" wrap="square" lIns="0" tIns="0" rIns="0" bIns="0" rtlCol="0">
            <a:spAutoFit/>
          </a:bodyPr>
          <a:lstStyle/>
          <a:p>
            <a:pPr marL="11725">
              <a:buSzPct val="100000"/>
              <a:tabLst>
                <a:tab pos="121285" algn="l"/>
              </a:tabLst>
            </a:pPr>
            <a:r>
              <a:rPr lang="es-ES" sz="1000" spc="-10" dirty="0">
                <a:solidFill>
                  <a:srgbClr val="262626"/>
                </a:solidFill>
                <a:cs typeface="Source Sans Pro"/>
              </a:rPr>
              <a:t>Hora límite de aceptación muy cercana a la hora de vuelo</a:t>
            </a:r>
          </a:p>
        </p:txBody>
      </p:sp>
      <p:sp>
        <p:nvSpPr>
          <p:cNvPr id="32" name="Rectángulo redondeado 31">
            <a:extLst>
              <a:ext uri="{FF2B5EF4-FFF2-40B4-BE49-F238E27FC236}">
                <a16:creationId xmlns:a16="http://schemas.microsoft.com/office/drawing/2014/main" id="{F19F69DC-D84E-D542-A448-4CE15CE7607D}"/>
              </a:ext>
            </a:extLst>
          </p:cNvPr>
          <p:cNvSpPr/>
          <p:nvPr/>
        </p:nvSpPr>
        <p:spPr>
          <a:xfrm>
            <a:off x="7404119" y="2859059"/>
            <a:ext cx="974438" cy="753344"/>
          </a:xfrm>
          <a:prstGeom prst="roundRect">
            <a:avLst>
              <a:gd name="adj" fmla="val 1309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000" b="1" dirty="0">
                <a:latin typeface="Calibri" charset="0"/>
                <a:ea typeface="Calibri" charset="0"/>
                <a:cs typeface="Calibri" charset="0"/>
              </a:rPr>
              <a:t>RETRASOS EN LA SALIDA DE VUELOS</a:t>
            </a:r>
          </a:p>
        </p:txBody>
      </p:sp>
      <p:cxnSp>
        <p:nvCxnSpPr>
          <p:cNvPr id="4" name="Conector recto de flecha 3">
            <a:extLst>
              <a:ext uri="{FF2B5EF4-FFF2-40B4-BE49-F238E27FC236}">
                <a16:creationId xmlns:a16="http://schemas.microsoft.com/office/drawing/2014/main" id="{3A8941A7-913C-2549-AFA7-FD5ECE1E06AA}"/>
              </a:ext>
            </a:extLst>
          </p:cNvPr>
          <p:cNvCxnSpPr/>
          <p:nvPr/>
        </p:nvCxnSpPr>
        <p:spPr>
          <a:xfrm>
            <a:off x="1924676" y="3235731"/>
            <a:ext cx="5428832" cy="0"/>
          </a:xfrm>
          <a:prstGeom prst="straightConnector1">
            <a:avLst/>
          </a:prstGeom>
          <a:ln w="38100">
            <a:solidFill>
              <a:srgbClr val="EE463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Conector recto de flecha 32">
            <a:extLst>
              <a:ext uri="{FF2B5EF4-FFF2-40B4-BE49-F238E27FC236}">
                <a16:creationId xmlns:a16="http://schemas.microsoft.com/office/drawing/2014/main" id="{3A267821-D21C-6346-85DE-518695E7A677}"/>
              </a:ext>
            </a:extLst>
          </p:cNvPr>
          <p:cNvCxnSpPr>
            <a:cxnSpLocks/>
          </p:cNvCxnSpPr>
          <p:nvPr/>
        </p:nvCxnSpPr>
        <p:spPr>
          <a:xfrm>
            <a:off x="2128345" y="1760483"/>
            <a:ext cx="697620" cy="1462301"/>
          </a:xfrm>
          <a:prstGeom prst="straightConnector1">
            <a:avLst/>
          </a:prstGeom>
          <a:ln>
            <a:solidFill>
              <a:srgbClr val="FEC21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Conector recto de flecha 34">
            <a:extLst>
              <a:ext uri="{FF2B5EF4-FFF2-40B4-BE49-F238E27FC236}">
                <a16:creationId xmlns:a16="http://schemas.microsoft.com/office/drawing/2014/main" id="{C5E8C51B-0AF9-A64E-BFD4-F0187DA1CD8C}"/>
              </a:ext>
            </a:extLst>
          </p:cNvPr>
          <p:cNvCxnSpPr>
            <a:cxnSpLocks/>
          </p:cNvCxnSpPr>
          <p:nvPr/>
        </p:nvCxnSpPr>
        <p:spPr>
          <a:xfrm>
            <a:off x="4055830" y="1760483"/>
            <a:ext cx="825689" cy="1455680"/>
          </a:xfrm>
          <a:prstGeom prst="straightConnector1">
            <a:avLst/>
          </a:prstGeom>
          <a:ln>
            <a:solidFill>
              <a:srgbClr val="FEC21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onector recto de flecha 36">
            <a:extLst>
              <a:ext uri="{FF2B5EF4-FFF2-40B4-BE49-F238E27FC236}">
                <a16:creationId xmlns:a16="http://schemas.microsoft.com/office/drawing/2014/main" id="{0FC7FB02-ACBE-874C-9183-2849E2960ADB}"/>
              </a:ext>
            </a:extLst>
          </p:cNvPr>
          <p:cNvCxnSpPr>
            <a:cxnSpLocks/>
          </p:cNvCxnSpPr>
          <p:nvPr/>
        </p:nvCxnSpPr>
        <p:spPr>
          <a:xfrm flipV="1">
            <a:off x="1409913" y="3250283"/>
            <a:ext cx="1042943" cy="1037142"/>
          </a:xfrm>
          <a:prstGeom prst="straightConnector1">
            <a:avLst/>
          </a:prstGeom>
          <a:ln>
            <a:solidFill>
              <a:srgbClr val="FEC21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Conector recto de flecha 39">
            <a:extLst>
              <a:ext uri="{FF2B5EF4-FFF2-40B4-BE49-F238E27FC236}">
                <a16:creationId xmlns:a16="http://schemas.microsoft.com/office/drawing/2014/main" id="{8C8F0334-0B6B-8D4E-B5F1-1F8B3F9C258F}"/>
              </a:ext>
            </a:extLst>
          </p:cNvPr>
          <p:cNvCxnSpPr>
            <a:cxnSpLocks/>
          </p:cNvCxnSpPr>
          <p:nvPr/>
        </p:nvCxnSpPr>
        <p:spPr>
          <a:xfrm flipV="1">
            <a:off x="2942878" y="3250283"/>
            <a:ext cx="1042943" cy="1037142"/>
          </a:xfrm>
          <a:prstGeom prst="straightConnector1">
            <a:avLst/>
          </a:prstGeom>
          <a:ln>
            <a:solidFill>
              <a:srgbClr val="FEC21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Conector recto de flecha 40">
            <a:extLst>
              <a:ext uri="{FF2B5EF4-FFF2-40B4-BE49-F238E27FC236}">
                <a16:creationId xmlns:a16="http://schemas.microsoft.com/office/drawing/2014/main" id="{FA90FC72-4C65-9047-AB7C-2E08183B6775}"/>
              </a:ext>
            </a:extLst>
          </p:cNvPr>
          <p:cNvCxnSpPr>
            <a:cxnSpLocks/>
          </p:cNvCxnSpPr>
          <p:nvPr/>
        </p:nvCxnSpPr>
        <p:spPr>
          <a:xfrm flipV="1">
            <a:off x="4827539" y="3250283"/>
            <a:ext cx="919846" cy="1101000"/>
          </a:xfrm>
          <a:prstGeom prst="straightConnector1">
            <a:avLst/>
          </a:prstGeom>
          <a:ln>
            <a:solidFill>
              <a:srgbClr val="FEC21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onector recto de flecha 42">
            <a:extLst>
              <a:ext uri="{FF2B5EF4-FFF2-40B4-BE49-F238E27FC236}">
                <a16:creationId xmlns:a16="http://schemas.microsoft.com/office/drawing/2014/main" id="{59960231-2B90-8249-8EFF-F6190922A7C0}"/>
              </a:ext>
            </a:extLst>
          </p:cNvPr>
          <p:cNvCxnSpPr>
            <a:cxnSpLocks/>
          </p:cNvCxnSpPr>
          <p:nvPr/>
        </p:nvCxnSpPr>
        <p:spPr>
          <a:xfrm>
            <a:off x="1252937" y="2632048"/>
            <a:ext cx="1199919" cy="0"/>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onector recto de flecha 45">
            <a:extLst>
              <a:ext uri="{FF2B5EF4-FFF2-40B4-BE49-F238E27FC236}">
                <a16:creationId xmlns:a16="http://schemas.microsoft.com/office/drawing/2014/main" id="{618AC8C5-A8D7-5C40-984C-C10BE6E67BD7}"/>
              </a:ext>
            </a:extLst>
          </p:cNvPr>
          <p:cNvCxnSpPr>
            <a:cxnSpLocks/>
          </p:cNvCxnSpPr>
          <p:nvPr/>
        </p:nvCxnSpPr>
        <p:spPr>
          <a:xfrm flipH="1">
            <a:off x="2443823" y="2268629"/>
            <a:ext cx="1311920" cy="0"/>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Conector recto de flecha 48">
            <a:extLst>
              <a:ext uri="{FF2B5EF4-FFF2-40B4-BE49-F238E27FC236}">
                <a16:creationId xmlns:a16="http://schemas.microsoft.com/office/drawing/2014/main" id="{4F420253-F1BF-E44E-A7B6-4CD422F05170}"/>
              </a:ext>
            </a:extLst>
          </p:cNvPr>
          <p:cNvCxnSpPr>
            <a:cxnSpLocks/>
          </p:cNvCxnSpPr>
          <p:nvPr/>
        </p:nvCxnSpPr>
        <p:spPr>
          <a:xfrm flipH="1">
            <a:off x="2941365" y="2512068"/>
            <a:ext cx="1114465" cy="5331"/>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C9174B30-A24D-3A41-B5E9-6934EDD28488}"/>
              </a:ext>
            </a:extLst>
          </p:cNvPr>
          <p:cNvCxnSpPr>
            <a:cxnSpLocks/>
          </p:cNvCxnSpPr>
          <p:nvPr/>
        </p:nvCxnSpPr>
        <p:spPr>
          <a:xfrm flipH="1">
            <a:off x="3176689" y="2754042"/>
            <a:ext cx="947177" cy="5405"/>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a:extLst>
              <a:ext uri="{FF2B5EF4-FFF2-40B4-BE49-F238E27FC236}">
                <a16:creationId xmlns:a16="http://schemas.microsoft.com/office/drawing/2014/main" id="{E92B2117-798C-AA4E-A8F2-DAB2AD1AB776}"/>
              </a:ext>
            </a:extLst>
          </p:cNvPr>
          <p:cNvCxnSpPr>
            <a:cxnSpLocks/>
          </p:cNvCxnSpPr>
          <p:nvPr/>
        </p:nvCxnSpPr>
        <p:spPr>
          <a:xfrm flipH="1">
            <a:off x="4478734" y="2271539"/>
            <a:ext cx="1916811" cy="1"/>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a:extLst>
              <a:ext uri="{FF2B5EF4-FFF2-40B4-BE49-F238E27FC236}">
                <a16:creationId xmlns:a16="http://schemas.microsoft.com/office/drawing/2014/main" id="{074593C6-4CD7-1D41-AB4D-64BCE54FE10C}"/>
              </a:ext>
            </a:extLst>
          </p:cNvPr>
          <p:cNvCxnSpPr>
            <a:cxnSpLocks/>
          </p:cNvCxnSpPr>
          <p:nvPr/>
        </p:nvCxnSpPr>
        <p:spPr>
          <a:xfrm flipH="1" flipV="1">
            <a:off x="4584845" y="2625512"/>
            <a:ext cx="1915118" cy="5211"/>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71DDBB1D-ACC8-6849-B153-229A53C3AAC7}"/>
              </a:ext>
            </a:extLst>
          </p:cNvPr>
          <p:cNvCxnSpPr>
            <a:cxnSpLocks/>
          </p:cNvCxnSpPr>
          <p:nvPr/>
        </p:nvCxnSpPr>
        <p:spPr>
          <a:xfrm flipH="1">
            <a:off x="4827539" y="3027166"/>
            <a:ext cx="1915119" cy="8881"/>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21450B2D-196F-5F45-B941-BBA58059BF44}"/>
              </a:ext>
            </a:extLst>
          </p:cNvPr>
          <p:cNvCxnSpPr>
            <a:cxnSpLocks/>
          </p:cNvCxnSpPr>
          <p:nvPr/>
        </p:nvCxnSpPr>
        <p:spPr>
          <a:xfrm>
            <a:off x="1252937" y="3599150"/>
            <a:ext cx="735996" cy="1086"/>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onector recto de flecha 61">
            <a:extLst>
              <a:ext uri="{FF2B5EF4-FFF2-40B4-BE49-F238E27FC236}">
                <a16:creationId xmlns:a16="http://schemas.microsoft.com/office/drawing/2014/main" id="{E375B1ED-0E35-FE42-AC0F-2992B413184A}"/>
              </a:ext>
            </a:extLst>
          </p:cNvPr>
          <p:cNvCxnSpPr>
            <a:cxnSpLocks/>
          </p:cNvCxnSpPr>
          <p:nvPr/>
        </p:nvCxnSpPr>
        <p:spPr>
          <a:xfrm>
            <a:off x="849525" y="3968944"/>
            <a:ext cx="735996" cy="1086"/>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onector recto de flecha 62">
            <a:extLst>
              <a:ext uri="{FF2B5EF4-FFF2-40B4-BE49-F238E27FC236}">
                <a16:creationId xmlns:a16="http://schemas.microsoft.com/office/drawing/2014/main" id="{70C5D5AB-AD1A-A54C-9B63-89E0B471DDF0}"/>
              </a:ext>
            </a:extLst>
          </p:cNvPr>
          <p:cNvCxnSpPr>
            <a:cxnSpLocks/>
          </p:cNvCxnSpPr>
          <p:nvPr/>
        </p:nvCxnSpPr>
        <p:spPr>
          <a:xfrm>
            <a:off x="2498450" y="3613570"/>
            <a:ext cx="949489" cy="113"/>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ector recto de flecha 64">
            <a:extLst>
              <a:ext uri="{FF2B5EF4-FFF2-40B4-BE49-F238E27FC236}">
                <a16:creationId xmlns:a16="http://schemas.microsoft.com/office/drawing/2014/main" id="{17BBA601-24E1-C747-B1BB-957F983A9C0F}"/>
              </a:ext>
            </a:extLst>
          </p:cNvPr>
          <p:cNvCxnSpPr>
            <a:cxnSpLocks/>
          </p:cNvCxnSpPr>
          <p:nvPr/>
        </p:nvCxnSpPr>
        <p:spPr>
          <a:xfrm>
            <a:off x="2180171" y="4090969"/>
            <a:ext cx="918145" cy="6808"/>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Conector recto de flecha 65">
            <a:extLst>
              <a:ext uri="{FF2B5EF4-FFF2-40B4-BE49-F238E27FC236}">
                <a16:creationId xmlns:a16="http://schemas.microsoft.com/office/drawing/2014/main" id="{7F21979F-E9AC-A148-866C-B928D88FC4E4}"/>
              </a:ext>
            </a:extLst>
          </p:cNvPr>
          <p:cNvCxnSpPr>
            <a:cxnSpLocks/>
          </p:cNvCxnSpPr>
          <p:nvPr/>
        </p:nvCxnSpPr>
        <p:spPr>
          <a:xfrm flipH="1" flipV="1">
            <a:off x="3300651" y="3983665"/>
            <a:ext cx="1271349" cy="1161"/>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a:extLst>
              <a:ext uri="{FF2B5EF4-FFF2-40B4-BE49-F238E27FC236}">
                <a16:creationId xmlns:a16="http://schemas.microsoft.com/office/drawing/2014/main" id="{C364CAFE-F31D-E14D-888C-978F4445A934}"/>
              </a:ext>
            </a:extLst>
          </p:cNvPr>
          <p:cNvCxnSpPr>
            <a:cxnSpLocks/>
          </p:cNvCxnSpPr>
          <p:nvPr/>
        </p:nvCxnSpPr>
        <p:spPr>
          <a:xfrm>
            <a:off x="4493678" y="3726897"/>
            <a:ext cx="735996" cy="1086"/>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a:extLst>
              <a:ext uri="{FF2B5EF4-FFF2-40B4-BE49-F238E27FC236}">
                <a16:creationId xmlns:a16="http://schemas.microsoft.com/office/drawing/2014/main" id="{15DB286A-4AB5-6941-BD10-E9C944674CBE}"/>
              </a:ext>
            </a:extLst>
          </p:cNvPr>
          <p:cNvCxnSpPr>
            <a:cxnSpLocks/>
          </p:cNvCxnSpPr>
          <p:nvPr/>
        </p:nvCxnSpPr>
        <p:spPr>
          <a:xfrm flipH="1" flipV="1">
            <a:off x="5445458" y="3613872"/>
            <a:ext cx="1522052" cy="4267"/>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ector recto de flecha 71">
            <a:extLst>
              <a:ext uri="{FF2B5EF4-FFF2-40B4-BE49-F238E27FC236}">
                <a16:creationId xmlns:a16="http://schemas.microsoft.com/office/drawing/2014/main" id="{1B23051C-4349-5C4C-998B-2D72770FDB6B}"/>
              </a:ext>
            </a:extLst>
          </p:cNvPr>
          <p:cNvCxnSpPr>
            <a:cxnSpLocks/>
          </p:cNvCxnSpPr>
          <p:nvPr/>
        </p:nvCxnSpPr>
        <p:spPr>
          <a:xfrm flipH="1" flipV="1">
            <a:off x="5909381" y="3835749"/>
            <a:ext cx="1856084" cy="1556"/>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ector recto de flecha 73">
            <a:extLst>
              <a:ext uri="{FF2B5EF4-FFF2-40B4-BE49-F238E27FC236}">
                <a16:creationId xmlns:a16="http://schemas.microsoft.com/office/drawing/2014/main" id="{461DB94C-A5D3-A348-9CF9-DD7448E82B50}"/>
              </a:ext>
            </a:extLst>
          </p:cNvPr>
          <p:cNvCxnSpPr>
            <a:cxnSpLocks/>
          </p:cNvCxnSpPr>
          <p:nvPr/>
        </p:nvCxnSpPr>
        <p:spPr>
          <a:xfrm flipH="1">
            <a:off x="6016957" y="4210387"/>
            <a:ext cx="1564892" cy="1880"/>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Conector recto de flecha 75">
            <a:extLst>
              <a:ext uri="{FF2B5EF4-FFF2-40B4-BE49-F238E27FC236}">
                <a16:creationId xmlns:a16="http://schemas.microsoft.com/office/drawing/2014/main" id="{8463A849-107D-7843-ADAA-7FA8439C426D}"/>
              </a:ext>
            </a:extLst>
          </p:cNvPr>
          <p:cNvCxnSpPr>
            <a:cxnSpLocks/>
          </p:cNvCxnSpPr>
          <p:nvPr/>
        </p:nvCxnSpPr>
        <p:spPr>
          <a:xfrm flipH="1">
            <a:off x="6137980" y="4593628"/>
            <a:ext cx="1564892" cy="1880"/>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Conector recto 77">
            <a:extLst>
              <a:ext uri="{FF2B5EF4-FFF2-40B4-BE49-F238E27FC236}">
                <a16:creationId xmlns:a16="http://schemas.microsoft.com/office/drawing/2014/main" id="{CF49FC8E-7F73-1143-A129-81044615D5E8}"/>
              </a:ext>
            </a:extLst>
          </p:cNvPr>
          <p:cNvCxnSpPr/>
          <p:nvPr/>
        </p:nvCxnSpPr>
        <p:spPr>
          <a:xfrm>
            <a:off x="5739612" y="3613683"/>
            <a:ext cx="398368" cy="979945"/>
          </a:xfrm>
          <a:prstGeom prst="line">
            <a:avLst/>
          </a:prstGeom>
          <a:ln w="19050">
            <a:solidFill>
              <a:srgbClr val="808799"/>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a:extLst>
              <a:ext uri="{FF2B5EF4-FFF2-40B4-BE49-F238E27FC236}">
                <a16:creationId xmlns:a16="http://schemas.microsoft.com/office/drawing/2014/main" id="{A9021CAC-3CF9-2544-824E-1B56E535F985}"/>
              </a:ext>
            </a:extLst>
          </p:cNvPr>
          <p:cNvCxnSpPr>
            <a:cxnSpLocks/>
          </p:cNvCxnSpPr>
          <p:nvPr/>
        </p:nvCxnSpPr>
        <p:spPr>
          <a:xfrm>
            <a:off x="2701008" y="2275360"/>
            <a:ext cx="454729" cy="510640"/>
          </a:xfrm>
          <a:prstGeom prst="line">
            <a:avLst/>
          </a:prstGeom>
          <a:ln w="19050">
            <a:solidFill>
              <a:srgbClr val="808799"/>
            </a:solidFill>
          </a:ln>
          <a:effectLst/>
        </p:spPr>
        <p:style>
          <a:lnRef idx="2">
            <a:schemeClr val="accent1"/>
          </a:lnRef>
          <a:fillRef idx="0">
            <a:schemeClr val="accent1"/>
          </a:fillRef>
          <a:effectRef idx="1">
            <a:schemeClr val="accent1"/>
          </a:effectRef>
          <a:fontRef idx="minor">
            <a:schemeClr val="tx1"/>
          </a:fontRef>
        </p:style>
      </p:cxnSp>
      <p:sp>
        <p:nvSpPr>
          <p:cNvPr id="81" name="object 7">
            <a:extLst>
              <a:ext uri="{FF2B5EF4-FFF2-40B4-BE49-F238E27FC236}">
                <a16:creationId xmlns:a16="http://schemas.microsoft.com/office/drawing/2014/main" id="{D5C6D3E1-6D8A-5142-9395-6A0B3AB1CE1A}"/>
              </a:ext>
            </a:extLst>
          </p:cNvPr>
          <p:cNvSpPr txBox="1"/>
          <p:nvPr/>
        </p:nvSpPr>
        <p:spPr>
          <a:xfrm>
            <a:off x="2529552" y="3289597"/>
            <a:ext cx="858550" cy="307777"/>
          </a:xfrm>
          <a:prstGeom prst="rect">
            <a:avLst/>
          </a:prstGeom>
        </p:spPr>
        <p:txBody>
          <a:bodyPr vert="horz" wrap="square" lIns="0" tIns="0" rIns="0" bIns="0" rtlCol="0">
            <a:spAutoFit/>
          </a:bodyPr>
          <a:lstStyle/>
          <a:p>
            <a:pPr marL="11725" algn="ctr">
              <a:buSzPct val="100000"/>
              <a:tabLst>
                <a:tab pos="121285" algn="l"/>
              </a:tabLst>
            </a:pPr>
            <a:r>
              <a:rPr lang="es-ES" sz="1000" spc="-10" dirty="0">
                <a:solidFill>
                  <a:srgbClr val="262626"/>
                </a:solidFill>
                <a:cs typeface="Source Sans Pro"/>
              </a:rPr>
              <a:t>El equipaje llega tarde al avión</a:t>
            </a:r>
          </a:p>
        </p:txBody>
      </p:sp>
      <p:sp>
        <p:nvSpPr>
          <p:cNvPr id="13" name="Rectángulo redondeado 12">
            <a:extLst>
              <a:ext uri="{FF2B5EF4-FFF2-40B4-BE49-F238E27FC236}">
                <a16:creationId xmlns:a16="http://schemas.microsoft.com/office/drawing/2014/main" id="{1C6F1174-A923-7846-BD4E-1A27AB4AB31A}"/>
              </a:ext>
            </a:extLst>
          </p:cNvPr>
          <p:cNvSpPr/>
          <p:nvPr/>
        </p:nvSpPr>
        <p:spPr>
          <a:xfrm>
            <a:off x="1116580" y="4271619"/>
            <a:ext cx="858550" cy="268423"/>
          </a:xfrm>
          <a:prstGeom prst="roundRect">
            <a:avLst>
              <a:gd name="adj" fmla="val 19338"/>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000" b="1" dirty="0">
                <a:latin typeface="Calibri" charset="0"/>
                <a:ea typeface="Calibri" charset="0"/>
                <a:cs typeface="Calibri" charset="0"/>
              </a:rPr>
              <a:t>OTROS</a:t>
            </a:r>
          </a:p>
        </p:txBody>
      </p:sp>
      <p:sp>
        <p:nvSpPr>
          <p:cNvPr id="14" name="Rectángulo redondeado 13">
            <a:extLst>
              <a:ext uri="{FF2B5EF4-FFF2-40B4-BE49-F238E27FC236}">
                <a16:creationId xmlns:a16="http://schemas.microsoft.com/office/drawing/2014/main" id="{D5B801CA-DBEB-E04D-8E85-4B234F4F96F3}"/>
              </a:ext>
            </a:extLst>
          </p:cNvPr>
          <p:cNvSpPr/>
          <p:nvPr/>
        </p:nvSpPr>
        <p:spPr>
          <a:xfrm>
            <a:off x="2602480" y="4271619"/>
            <a:ext cx="994608" cy="268423"/>
          </a:xfrm>
          <a:prstGeom prst="roundRect">
            <a:avLst>
              <a:gd name="adj" fmla="val 19338"/>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000" b="1" dirty="0">
                <a:latin typeface="Calibri" charset="0"/>
                <a:ea typeface="Calibri" charset="0"/>
                <a:cs typeface="Calibri" charset="0"/>
              </a:rPr>
              <a:t>MATERIALES</a:t>
            </a:r>
          </a:p>
        </p:txBody>
      </p:sp>
      <p:sp>
        <p:nvSpPr>
          <p:cNvPr id="15" name="Rectángulo redondeado 14">
            <a:extLst>
              <a:ext uri="{FF2B5EF4-FFF2-40B4-BE49-F238E27FC236}">
                <a16:creationId xmlns:a16="http://schemas.microsoft.com/office/drawing/2014/main" id="{056CBFC2-0BE2-DA47-9D4A-AF18BC298180}"/>
              </a:ext>
            </a:extLst>
          </p:cNvPr>
          <p:cNvSpPr/>
          <p:nvPr/>
        </p:nvSpPr>
        <p:spPr>
          <a:xfrm>
            <a:off x="4216126" y="4271619"/>
            <a:ext cx="1330787" cy="268423"/>
          </a:xfrm>
          <a:prstGeom prst="roundRect">
            <a:avLst>
              <a:gd name="adj" fmla="val 19338"/>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000" b="1" dirty="0">
                <a:latin typeface="Calibri" charset="0"/>
                <a:ea typeface="Calibri" charset="0"/>
                <a:cs typeface="Calibri" charset="0"/>
              </a:rPr>
              <a:t>PROCEDIMIENTO</a:t>
            </a:r>
          </a:p>
        </p:txBody>
      </p:sp>
      <p:sp>
        <p:nvSpPr>
          <p:cNvPr id="87" name="Rectángulo redondeado 86">
            <a:extLst>
              <a:ext uri="{FF2B5EF4-FFF2-40B4-BE49-F238E27FC236}">
                <a16:creationId xmlns:a16="http://schemas.microsoft.com/office/drawing/2014/main" id="{9C46C1DE-B379-2146-B62F-926C58685013}"/>
              </a:ext>
            </a:extLst>
          </p:cNvPr>
          <p:cNvSpPr/>
          <p:nvPr/>
        </p:nvSpPr>
        <p:spPr>
          <a:xfrm>
            <a:off x="7313836" y="2357755"/>
            <a:ext cx="1154453" cy="369332"/>
          </a:xfrm>
          <a:prstGeom prst="roundRect">
            <a:avLst>
              <a:gd name="adj" fmla="val 13091"/>
            </a:avLst>
          </a:prstGeom>
          <a:solidFill>
            <a:srgbClr val="FEC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500" b="1" dirty="0">
                <a:solidFill>
                  <a:schemeClr val="tx1"/>
                </a:solidFill>
                <a:latin typeface="Calibri" charset="0"/>
                <a:ea typeface="Calibri" charset="0"/>
                <a:cs typeface="Calibri" charset="0"/>
              </a:rPr>
              <a:t>PROBLEMA</a:t>
            </a:r>
          </a:p>
        </p:txBody>
      </p:sp>
      <p:sp>
        <p:nvSpPr>
          <p:cNvPr id="7" name="Rectángulo redondeado 6">
            <a:extLst>
              <a:ext uri="{FF2B5EF4-FFF2-40B4-BE49-F238E27FC236}">
                <a16:creationId xmlns:a16="http://schemas.microsoft.com/office/drawing/2014/main" id="{953E290A-BCEA-0D41-A963-8C3BE7A9B7FA}"/>
              </a:ext>
            </a:extLst>
          </p:cNvPr>
          <p:cNvSpPr/>
          <p:nvPr/>
        </p:nvSpPr>
        <p:spPr>
          <a:xfrm>
            <a:off x="1768762" y="1629272"/>
            <a:ext cx="858550" cy="268423"/>
          </a:xfrm>
          <a:prstGeom prst="roundRect">
            <a:avLst>
              <a:gd name="adj" fmla="val 19338"/>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000" b="1" dirty="0">
                <a:latin typeface="Calibri" charset="0"/>
                <a:ea typeface="Calibri" charset="0"/>
                <a:cs typeface="Calibri" charset="0"/>
              </a:rPr>
              <a:t>EQUIPO</a:t>
            </a:r>
          </a:p>
        </p:txBody>
      </p:sp>
      <p:sp>
        <p:nvSpPr>
          <p:cNvPr id="12" name="Rectángulo redondeado 11">
            <a:extLst>
              <a:ext uri="{FF2B5EF4-FFF2-40B4-BE49-F238E27FC236}">
                <a16:creationId xmlns:a16="http://schemas.microsoft.com/office/drawing/2014/main" id="{E12167CC-2153-2740-828B-3E5AD3A3CB5B}"/>
              </a:ext>
            </a:extLst>
          </p:cNvPr>
          <p:cNvSpPr/>
          <p:nvPr/>
        </p:nvSpPr>
        <p:spPr>
          <a:xfrm>
            <a:off x="3738756" y="1629272"/>
            <a:ext cx="858550" cy="268423"/>
          </a:xfrm>
          <a:prstGeom prst="roundRect">
            <a:avLst>
              <a:gd name="adj" fmla="val 19338"/>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000" b="1" dirty="0">
                <a:latin typeface="Calibri" charset="0"/>
                <a:ea typeface="Calibri" charset="0"/>
                <a:cs typeface="Calibri" charset="0"/>
              </a:rPr>
              <a:t>PERSONAL</a:t>
            </a:r>
          </a:p>
        </p:txBody>
      </p:sp>
    </p:spTree>
    <p:extLst>
      <p:ext uri="{BB962C8B-B14F-4D97-AF65-F5344CB8AC3E}">
        <p14:creationId xmlns:p14="http://schemas.microsoft.com/office/powerpoint/2010/main" val="281287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0004C2B-0173-6147-9D17-0CB5D2F68C4B}"/>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FDDC2284-7E73-B948-9D1D-E6DE43B3D7C3}"/>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MATRIZ DE CONTROL DE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LA CADENA DE SUMINISTROS</a:t>
            </a:r>
          </a:p>
        </p:txBody>
      </p:sp>
      <p:pic>
        <p:nvPicPr>
          <p:cNvPr id="8" name="Imagen 7">
            <a:extLst>
              <a:ext uri="{FF2B5EF4-FFF2-40B4-BE49-F238E27FC236}">
                <a16:creationId xmlns:a16="http://schemas.microsoft.com/office/drawing/2014/main" id="{28CAEE53-9ECF-8642-A61D-801B16BF0E55}"/>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97617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3889376" cy="4016484"/>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DEFINICIÓN DE MATRIZ DE CONTROL</a:t>
            </a:r>
            <a:endParaRPr lang="es-PE" sz="1600" b="1"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La matriz de control es una herramienta complementaria a todos los aspectos relacionados con el control de un proceso y que sirve para planificar el contenido y el desarrollo de un sistema de control. Resume el plan de acción aplicado a un proceso fuera de control. Normalmente incluye la variable de control (lo que se mide), la forma de medición, el lugar y momento de medición, el estándar, quién hace el análisis, quién actúa y cómo actuar. Las matrices de control son claves para el diseño del sistema de control, la implantación y el mantenimiento de los resultados obtenidos. </a:t>
            </a:r>
          </a:p>
          <a:p>
            <a:pPr marL="177800" indent="-166688">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Utilizada para el control interno de los procesos y también como gestión de riesgos.</a:t>
            </a:r>
            <a:endParaRPr lang="es-PE" sz="1500" spc="-10" dirty="0">
              <a:solidFill>
                <a:srgbClr val="262626"/>
              </a:solidFill>
              <a:cs typeface="Source Sans Pro"/>
            </a:endParaRPr>
          </a:p>
        </p:txBody>
      </p:sp>
      <p:sp>
        <p:nvSpPr>
          <p:cNvPr id="6" name="Rectangle 5">
            <a:extLst>
              <a:ext uri="{FF2B5EF4-FFF2-40B4-BE49-F238E27FC236}">
                <a16:creationId xmlns:a16="http://schemas.microsoft.com/office/drawing/2014/main" id="{A206B5B4-6942-8144-A5B2-0D2B85A2430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MATRIZ DE CONTROL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4E8A1E12-E47C-DB4F-8839-E2E1993572F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0"/>
            <a:ext cx="4392612" cy="5715000"/>
          </a:xfrm>
          <a:prstGeom prst="rect">
            <a:avLst/>
          </a:prstGeom>
        </p:spPr>
      </p:pic>
    </p:spTree>
    <p:extLst>
      <p:ext uri="{BB962C8B-B14F-4D97-AF65-F5344CB8AC3E}">
        <p14:creationId xmlns:p14="http://schemas.microsoft.com/office/powerpoint/2010/main" val="369815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7880490"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EJEMPLO DE UNA MATRIZ DE CONTROL</a:t>
            </a:r>
            <a:endParaRPr lang="es-PE" sz="1600" b="1" spc="-10" dirty="0">
              <a:solidFill>
                <a:srgbClr val="262626"/>
              </a:solidFill>
              <a:cs typeface="Source Sans Pro"/>
            </a:endParaRPr>
          </a:p>
        </p:txBody>
      </p:sp>
      <p:sp>
        <p:nvSpPr>
          <p:cNvPr id="6" name="Rectangle 5">
            <a:extLst>
              <a:ext uri="{FF2B5EF4-FFF2-40B4-BE49-F238E27FC236}">
                <a16:creationId xmlns:a16="http://schemas.microsoft.com/office/drawing/2014/main" id="{781D5CB0-E2FF-7A4B-8C10-B120851DE2C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MATRIZ DE CONTROL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aphicFrame>
        <p:nvGraphicFramePr>
          <p:cNvPr id="7" name="13 Tabla">
            <a:extLst>
              <a:ext uri="{FF2B5EF4-FFF2-40B4-BE49-F238E27FC236}">
                <a16:creationId xmlns:a16="http://schemas.microsoft.com/office/drawing/2014/main" id="{28D2EC5F-8AB1-DF48-AD3F-66A4F2EAA72C}"/>
              </a:ext>
            </a:extLst>
          </p:cNvPr>
          <p:cNvGraphicFramePr>
            <a:graphicFrameLocks noGrp="1"/>
          </p:cNvGraphicFramePr>
          <p:nvPr>
            <p:extLst>
              <p:ext uri="{D42A27DB-BD31-4B8C-83A1-F6EECF244321}">
                <p14:modId xmlns:p14="http://schemas.microsoft.com/office/powerpoint/2010/main" val="812876777"/>
              </p:ext>
            </p:extLst>
          </p:nvPr>
        </p:nvGraphicFramePr>
        <p:xfrm>
          <a:off x="503236" y="1303341"/>
          <a:ext cx="8172453" cy="3558795"/>
        </p:xfrm>
        <a:graphic>
          <a:graphicData uri="http://schemas.openxmlformats.org/drawingml/2006/table">
            <a:tbl>
              <a:tblPr firstRow="1" bandRow="1">
                <a:tableStyleId>{5C22544A-7EE6-4342-B048-85BDC9FD1C3A}</a:tableStyleId>
              </a:tblPr>
              <a:tblGrid>
                <a:gridCol w="839532">
                  <a:extLst>
                    <a:ext uri="{9D8B030D-6E8A-4147-A177-3AD203B41FA5}">
                      <a16:colId xmlns:a16="http://schemas.microsoft.com/office/drawing/2014/main" val="20000"/>
                    </a:ext>
                  </a:extLst>
                </a:gridCol>
                <a:gridCol w="1406914">
                  <a:extLst>
                    <a:ext uri="{9D8B030D-6E8A-4147-A177-3AD203B41FA5}">
                      <a16:colId xmlns:a16="http://schemas.microsoft.com/office/drawing/2014/main" val="20001"/>
                    </a:ext>
                  </a:extLst>
                </a:gridCol>
                <a:gridCol w="1237432">
                  <a:extLst>
                    <a:ext uri="{9D8B030D-6E8A-4147-A177-3AD203B41FA5}">
                      <a16:colId xmlns:a16="http://schemas.microsoft.com/office/drawing/2014/main" val="20002"/>
                    </a:ext>
                  </a:extLst>
                </a:gridCol>
                <a:gridCol w="1054443">
                  <a:extLst>
                    <a:ext uri="{9D8B030D-6E8A-4147-A177-3AD203B41FA5}">
                      <a16:colId xmlns:a16="http://schemas.microsoft.com/office/drawing/2014/main" val="20003"/>
                    </a:ext>
                  </a:extLst>
                </a:gridCol>
                <a:gridCol w="906162">
                  <a:extLst>
                    <a:ext uri="{9D8B030D-6E8A-4147-A177-3AD203B41FA5}">
                      <a16:colId xmlns:a16="http://schemas.microsoft.com/office/drawing/2014/main" val="1535406267"/>
                    </a:ext>
                  </a:extLst>
                </a:gridCol>
                <a:gridCol w="1375719">
                  <a:extLst>
                    <a:ext uri="{9D8B030D-6E8A-4147-A177-3AD203B41FA5}">
                      <a16:colId xmlns:a16="http://schemas.microsoft.com/office/drawing/2014/main" val="2341082134"/>
                    </a:ext>
                  </a:extLst>
                </a:gridCol>
                <a:gridCol w="1352251">
                  <a:extLst>
                    <a:ext uri="{9D8B030D-6E8A-4147-A177-3AD203B41FA5}">
                      <a16:colId xmlns:a16="http://schemas.microsoft.com/office/drawing/2014/main" val="902945416"/>
                    </a:ext>
                  </a:extLst>
                </a:gridCol>
              </a:tblGrid>
              <a:tr h="541225">
                <a:tc>
                  <a:txBody>
                    <a:bodyPr/>
                    <a:lstStyle/>
                    <a:p>
                      <a:pPr algn="ctr"/>
                      <a:r>
                        <a:rPr lang="es-PE" sz="1200" dirty="0">
                          <a:latin typeface="Calibri" charset="0"/>
                          <a:ea typeface="Calibri" charset="0"/>
                          <a:cs typeface="Calibri" charset="0"/>
                        </a:rPr>
                        <a:t>So/</a:t>
                      </a:r>
                    </a:p>
                    <a:p>
                      <a:pPr algn="ctr"/>
                      <a:r>
                        <a:rPr lang="es-PE" sz="1200" dirty="0">
                          <a:latin typeface="Calibri" charset="0"/>
                          <a:ea typeface="Calibri" charset="0"/>
                          <a:cs typeface="Calibri" charset="0"/>
                        </a:rPr>
                        <a:t>Actividad</a:t>
                      </a:r>
                    </a:p>
                  </a:txBody>
                  <a:tcPr marL="82902" marR="82902" marT="41452" marB="41452" anchor="ctr">
                    <a:lnL w="12700" cap="flat" cmpd="sng" algn="ctr">
                      <a:solidFill>
                        <a:srgbClr val="92C34D"/>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8EC540"/>
                    </a:solidFill>
                  </a:tcPr>
                </a:tc>
                <a:tc>
                  <a:txBody>
                    <a:bodyPr/>
                    <a:lstStyle/>
                    <a:p>
                      <a:pPr algn="ctr"/>
                      <a:r>
                        <a:rPr lang="es-PE" sz="1200" dirty="0">
                          <a:latin typeface="Calibri" charset="0"/>
                          <a:ea typeface="Calibri" charset="0"/>
                          <a:cs typeface="Calibri" charset="0"/>
                        </a:rPr>
                        <a:t>Objetivos de Control</a:t>
                      </a:r>
                    </a:p>
                  </a:txBody>
                  <a:tcPr marL="82902" marR="82902" marT="41452" marB="414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8EC540"/>
                    </a:solidFill>
                  </a:tcPr>
                </a:tc>
                <a:tc>
                  <a:txBody>
                    <a:bodyPr/>
                    <a:lstStyle/>
                    <a:p>
                      <a:pPr algn="ctr"/>
                      <a:r>
                        <a:rPr lang="es-PE" sz="1200" dirty="0">
                          <a:latin typeface="Calibri" charset="0"/>
                          <a:ea typeface="Calibri" charset="0"/>
                          <a:cs typeface="Calibri" charset="0"/>
                        </a:rPr>
                        <a:t>Controles Existentes</a:t>
                      </a:r>
                    </a:p>
                  </a:txBody>
                  <a:tcPr marL="82902" marR="82902" marT="41452" marB="414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8EC540"/>
                    </a:solidFill>
                  </a:tcPr>
                </a:tc>
                <a:tc>
                  <a:txBody>
                    <a:bodyPr/>
                    <a:lstStyle/>
                    <a:p>
                      <a:pPr algn="ctr"/>
                      <a:r>
                        <a:rPr lang="es-PE" sz="1200" dirty="0">
                          <a:latin typeface="Calibri" charset="0"/>
                          <a:ea typeface="Calibri" charset="0"/>
                          <a:cs typeface="Calibri" charset="0"/>
                        </a:rPr>
                        <a:t>Responsable</a:t>
                      </a:r>
                    </a:p>
                  </a:txBody>
                  <a:tcPr marL="82902" marR="82902" marT="41452" marB="414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8EC540"/>
                    </a:solidFill>
                  </a:tcPr>
                </a:tc>
                <a:tc>
                  <a:txBody>
                    <a:bodyPr/>
                    <a:lstStyle/>
                    <a:p>
                      <a:pPr algn="ctr"/>
                      <a:r>
                        <a:rPr lang="es-PE" sz="1200" dirty="0">
                          <a:latin typeface="Calibri" charset="0"/>
                          <a:ea typeface="Calibri" charset="0"/>
                          <a:cs typeface="Calibri" charset="0"/>
                        </a:rPr>
                        <a:t>Fecha de Evaluación</a:t>
                      </a:r>
                    </a:p>
                  </a:txBody>
                  <a:tcPr marL="82902" marR="82902" marT="41452" marB="414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8EC540"/>
                    </a:solidFill>
                  </a:tcPr>
                </a:tc>
                <a:tc>
                  <a:txBody>
                    <a:bodyPr/>
                    <a:lstStyle/>
                    <a:p>
                      <a:pPr algn="ctr"/>
                      <a:r>
                        <a:rPr lang="es-PE" sz="1200" dirty="0">
                          <a:latin typeface="Calibri" charset="0"/>
                          <a:ea typeface="Calibri" charset="0"/>
                          <a:cs typeface="Calibri" charset="0"/>
                        </a:rPr>
                        <a:t>Riesgos Asociados</a:t>
                      </a:r>
                    </a:p>
                  </a:txBody>
                  <a:tcPr marL="82902" marR="82902" marT="41452" marB="414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8EC540"/>
                    </a:solidFill>
                  </a:tcPr>
                </a:tc>
                <a:tc>
                  <a:txBody>
                    <a:bodyPr/>
                    <a:lstStyle/>
                    <a:p>
                      <a:pPr algn="ctr"/>
                      <a:r>
                        <a:rPr lang="es-PE" sz="1200" dirty="0">
                          <a:latin typeface="Calibri" charset="0"/>
                          <a:ea typeface="Calibri" charset="0"/>
                          <a:cs typeface="Calibri" charset="0"/>
                        </a:rPr>
                        <a:t>Acciones Correctivas</a:t>
                      </a:r>
                    </a:p>
                  </a:txBody>
                  <a:tcPr marL="82902" marR="82902" marT="41452" marB="41452" anchor="ctr">
                    <a:lnL w="12700" cap="flat" cmpd="sng" algn="ctr">
                      <a:solidFill>
                        <a:schemeClr val="bg1"/>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8EC540"/>
                    </a:solidFill>
                  </a:tcPr>
                </a:tc>
                <a:extLst>
                  <a:ext uri="{0D108BD9-81ED-4DB2-BD59-A6C34878D82A}">
                    <a16:rowId xmlns:a16="http://schemas.microsoft.com/office/drawing/2014/main" val="10000"/>
                  </a:ext>
                </a:extLst>
              </a:tr>
              <a:tr h="885419">
                <a:tc>
                  <a:txBody>
                    <a:bodyPr/>
                    <a:lstStyle/>
                    <a:p>
                      <a:r>
                        <a:rPr lang="es-ES_tradnl" sz="1200" noProof="0" dirty="0">
                          <a:latin typeface="Calibri" charset="0"/>
                          <a:ea typeface="Calibri" charset="0"/>
                          <a:cs typeface="Calibri" charset="0"/>
                        </a:rPr>
                        <a:t>Proceso A</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Asegurar la precisión de los registros financieros</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Revisión mensual de registros contables por el equipo de contabilidad</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Gerente de Contabilidad</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[Fecha]</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Errores contables, fraudes</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Realizar capacitación adicional al personal</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extLst>
                  <a:ext uri="{0D108BD9-81ED-4DB2-BD59-A6C34878D82A}">
                    <a16:rowId xmlns:a16="http://schemas.microsoft.com/office/drawing/2014/main" val="10001"/>
                  </a:ext>
                </a:extLst>
              </a:tr>
              <a:tr h="885419">
                <a:tc>
                  <a:txBody>
                    <a:bodyPr/>
                    <a:lstStyle/>
                    <a:p>
                      <a:r>
                        <a:rPr lang="es-ES_tradnl" sz="1200" dirty="0">
                          <a:latin typeface="Calibri" charset="0"/>
                          <a:ea typeface="Calibri" charset="0"/>
                          <a:cs typeface="Calibri" charset="0"/>
                        </a:rPr>
                        <a:t>Proceso B</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Garantizar la seguridad de los datos del cliente</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Firewalls, sistemas de cifrado</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8"/>
                    </a:solidFill>
                  </a:tcPr>
                </a:tc>
                <a:tc>
                  <a:txBody>
                    <a:bodyPr/>
                    <a:lstStyle/>
                    <a:p>
                      <a:r>
                        <a:rPr lang="es-ES_tradnl" sz="1200" dirty="0">
                          <a:latin typeface="Calibri" charset="0"/>
                          <a:ea typeface="Calibri" charset="0"/>
                          <a:cs typeface="Calibri" charset="0"/>
                        </a:rPr>
                        <a:t>Director de Tecnología de la Información</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_tradnl" sz="1200" dirty="0">
                          <a:latin typeface="Calibri" charset="0"/>
                          <a:ea typeface="Calibri" charset="0"/>
                          <a:cs typeface="Calibri" charset="0"/>
                        </a:rPr>
                        <a:t>[Fecha]</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Acceso no autorizado a datos de clientes</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Realizar pruebas de penetración</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885419">
                <a:tc>
                  <a:txBody>
                    <a:bodyPr/>
                    <a:lstStyle/>
                    <a:p>
                      <a:r>
                        <a:rPr lang="es-ES_tradnl" sz="1200" dirty="0">
                          <a:latin typeface="Calibri" charset="0"/>
                          <a:ea typeface="Calibri" charset="0"/>
                          <a:cs typeface="Calibri" charset="0"/>
                        </a:rPr>
                        <a:t>Proceso C</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Cumplir con regulaciones gubernamentales</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Auditoría externa anual</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Firma de Auditoría Externa</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_tradnl" sz="1200" dirty="0">
                          <a:latin typeface="Calibri" charset="0"/>
                          <a:ea typeface="Calibri" charset="0"/>
                          <a:cs typeface="Calibri" charset="0"/>
                        </a:rPr>
                        <a:t>[Fecha]</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Multas por incumplimiento</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tc>
                  <a:txBody>
                    <a:bodyPr/>
                    <a:lstStyle/>
                    <a:p>
                      <a:r>
                        <a:rPr lang="es-ES_tradnl" sz="1200" dirty="0">
                          <a:latin typeface="Calibri" charset="0"/>
                          <a:ea typeface="Calibri" charset="0"/>
                          <a:cs typeface="Calibri" charset="0"/>
                        </a:rPr>
                        <a:t>Implementar recomendaciones de la auditoría</a:t>
                      </a:r>
                    </a:p>
                  </a:txBody>
                  <a:tcPr marL="82902" marR="82902" marT="108000" marB="41452">
                    <a:lnL w="12700" cap="flat" cmpd="sng" algn="ctr">
                      <a:solidFill>
                        <a:srgbClr val="92C34D"/>
                      </a:solidFill>
                      <a:prstDash val="solid"/>
                      <a:round/>
                      <a:headEnd type="none" w="med" len="med"/>
                      <a:tailEnd type="none" w="med" len="med"/>
                    </a:lnL>
                    <a:lnR w="12700" cap="flat" cmpd="sng" algn="ctr">
                      <a:solidFill>
                        <a:srgbClr val="92C34D"/>
                      </a:solidFill>
                      <a:prstDash val="solid"/>
                      <a:round/>
                      <a:headEnd type="none" w="med" len="med"/>
                      <a:tailEnd type="none" w="med" len="med"/>
                    </a:lnR>
                    <a:lnT w="12700" cap="flat" cmpd="sng" algn="ctr">
                      <a:solidFill>
                        <a:srgbClr val="92C34D"/>
                      </a:solidFill>
                      <a:prstDash val="solid"/>
                      <a:round/>
                      <a:headEnd type="none" w="med" len="med"/>
                      <a:tailEnd type="none" w="med" len="med"/>
                    </a:lnT>
                    <a:lnB w="12700" cap="flat" cmpd="sng" algn="ctr">
                      <a:solidFill>
                        <a:srgbClr val="92C34D"/>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157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880490"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EJEMPLO DE UNA MATRIZ DE RIESGOS</a:t>
            </a:r>
            <a:endParaRPr lang="es-PE" sz="1600" b="1" spc="-10" dirty="0">
              <a:solidFill>
                <a:srgbClr val="262626"/>
              </a:solidFill>
              <a:cs typeface="Source Sans Pro"/>
            </a:endParaRPr>
          </a:p>
        </p:txBody>
      </p:sp>
      <p:pic>
        <p:nvPicPr>
          <p:cNvPr id="2" name="Imagen 1">
            <a:extLst>
              <a:ext uri="{FF2B5EF4-FFF2-40B4-BE49-F238E27FC236}">
                <a16:creationId xmlns:a16="http://schemas.microsoft.com/office/drawing/2014/main" id="{A493996B-1EF9-0939-FA03-2B80046F190B}"/>
              </a:ext>
            </a:extLst>
          </p:cNvPr>
          <p:cNvPicPr>
            <a:picLocks noChangeAspect="1"/>
          </p:cNvPicPr>
          <p:nvPr/>
        </p:nvPicPr>
        <p:blipFill rotWithShape="1">
          <a:blip r:embed="rId3"/>
          <a:srcRect t="15555"/>
          <a:stretch/>
        </p:blipFill>
        <p:spPr>
          <a:xfrm>
            <a:off x="477880" y="1353586"/>
            <a:ext cx="8290035" cy="1686177"/>
          </a:xfrm>
          <a:prstGeom prst="rect">
            <a:avLst/>
          </a:prstGeom>
        </p:spPr>
      </p:pic>
      <p:sp>
        <p:nvSpPr>
          <p:cNvPr id="6" name="CuadroTexto 5">
            <a:extLst>
              <a:ext uri="{FF2B5EF4-FFF2-40B4-BE49-F238E27FC236}">
                <a16:creationId xmlns:a16="http://schemas.microsoft.com/office/drawing/2014/main" id="{58E3702F-0A78-C9EE-BD00-4327A24F13E9}"/>
              </a:ext>
            </a:extLst>
          </p:cNvPr>
          <p:cNvSpPr txBox="1"/>
          <p:nvPr/>
        </p:nvSpPr>
        <p:spPr>
          <a:xfrm>
            <a:off x="503237" y="3130308"/>
            <a:ext cx="8040042" cy="1308050"/>
          </a:xfrm>
          <a:prstGeom prst="rect">
            <a:avLst/>
          </a:prstGeom>
          <a:noFill/>
        </p:spPr>
        <p:txBody>
          <a:bodyPr wrap="square" lIns="0" tIns="0" rIns="0" bIns="0" rtlCol="0">
            <a:spAutoFit/>
          </a:bodyPr>
          <a:lstStyle/>
          <a:p>
            <a:pPr>
              <a:spcAft>
                <a:spcPts val="600"/>
              </a:spcAft>
            </a:pPr>
            <a:r>
              <a:rPr lang="es-ES" sz="1600" b="1" dirty="0"/>
              <a:t>VALORACIÓN DEL RIESGO</a:t>
            </a:r>
          </a:p>
          <a:p>
            <a:r>
              <a:rPr lang="es-ES" sz="1600" dirty="0"/>
              <a:t>La tasa de riesgo (risk rating) es la valoración que determina la probabilidad y el impacto de que ocurra un riesgo dentro de la cadena de suministro. La probabilidad se refiere a la posibilidad de que ocurra el evento, y el impacto, a la magnitud de la pérdida en caso de que suceda. Su fórmula es la siguiente:  </a:t>
            </a:r>
            <a:endParaRPr lang="es-PE" sz="1600" dirty="0"/>
          </a:p>
        </p:txBody>
      </p:sp>
      <p:sp>
        <p:nvSpPr>
          <p:cNvPr id="7" name="Rectangle 5">
            <a:extLst>
              <a:ext uri="{FF2B5EF4-FFF2-40B4-BE49-F238E27FC236}">
                <a16:creationId xmlns:a16="http://schemas.microsoft.com/office/drawing/2014/main" id="{5D1C75E1-623B-EC45-B893-371EA07A318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MATRIZ DE CONTROL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9" name="Rectángulo redondeado 8">
            <a:extLst>
              <a:ext uri="{FF2B5EF4-FFF2-40B4-BE49-F238E27FC236}">
                <a16:creationId xmlns:a16="http://schemas.microsoft.com/office/drawing/2014/main" id="{FE1FD395-47BC-AD4A-AE82-33EDA4A77029}"/>
              </a:ext>
            </a:extLst>
          </p:cNvPr>
          <p:cNvSpPr/>
          <p:nvPr/>
        </p:nvSpPr>
        <p:spPr>
          <a:xfrm>
            <a:off x="2046180" y="4554382"/>
            <a:ext cx="5051639" cy="495609"/>
          </a:xfrm>
          <a:prstGeom prst="roundRect">
            <a:avLst>
              <a:gd name="adj" fmla="val 1904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2000" b="1" dirty="0">
                <a:solidFill>
                  <a:schemeClr val="tx1"/>
                </a:solidFill>
                <a:latin typeface="Calibri"/>
                <a:cs typeface="Calibri"/>
              </a:rPr>
              <a:t>Tasa de riesgo = Probabilidad x Impacto</a:t>
            </a:r>
          </a:p>
        </p:txBody>
      </p:sp>
    </p:spTree>
    <p:extLst>
      <p:ext uri="{BB962C8B-B14F-4D97-AF65-F5344CB8AC3E}">
        <p14:creationId xmlns:p14="http://schemas.microsoft.com/office/powerpoint/2010/main" val="259830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CF9A80D-7EC8-F345-AE0F-369BB26E441A}"/>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1DC3A42E-90C6-F449-ADCC-4C89E30EE21F}"/>
              </a:ext>
            </a:extLst>
          </p:cNvPr>
          <p:cNvSpPr txBox="1"/>
          <p:nvPr/>
        </p:nvSpPr>
        <p:spPr>
          <a:xfrm>
            <a:off x="1008062" y="3169972"/>
            <a:ext cx="6990949" cy="997196"/>
          </a:xfrm>
          <a:prstGeom prst="rect">
            <a:avLst/>
          </a:prstGeom>
          <a:noFill/>
        </p:spPr>
        <p:txBody>
          <a:bodyPr wrap="square" lIns="0" tIns="0" rIns="0" bIns="0" rtlCol="0">
            <a:spAutoFit/>
          </a:bodyPr>
          <a:lstStyle/>
          <a:p>
            <a:pPr>
              <a:lnSpc>
                <a:spcPct val="90000"/>
              </a:lnSpc>
              <a:spcBef>
                <a:spcPts val="1000"/>
              </a:spcBef>
              <a:defRPr/>
            </a:pPr>
            <a:r>
              <a:rPr lang="es-PE" sz="2400" dirty="0">
                <a:solidFill>
                  <a:schemeClr val="bg1"/>
                </a:solidFill>
                <a:latin typeface="Graphik Regular" charset="0"/>
                <a:ea typeface="Graphik Regular" charset="0"/>
                <a:cs typeface="Graphik Regular" charset="0"/>
              </a:rPr>
              <a:t>IDENTIFICACIÓN EN LA MATRIZ DE LOS</a:t>
            </a:r>
            <a:br>
              <a:rPr lang="es-PE" sz="2400" dirty="0">
                <a:solidFill>
                  <a:schemeClr val="bg1"/>
                </a:solidFill>
                <a:latin typeface="Graphik Regular" charset="0"/>
              </a:rPr>
            </a:br>
            <a:r>
              <a:rPr lang="es-PE" sz="2400" b="1" dirty="0">
                <a:solidFill>
                  <a:schemeClr val="bg1"/>
                </a:solidFill>
                <a:latin typeface="Graphik Bold" charset="0"/>
              </a:rPr>
              <a:t>INDICADORES NEGATIVOS SOLUCIÓN</a:t>
            </a:r>
            <a:br>
              <a:rPr lang="es-PE" sz="2400" dirty="0">
                <a:solidFill>
                  <a:schemeClr val="bg1"/>
                </a:solidFill>
                <a:latin typeface="Graphik Regular" charset="0"/>
              </a:rPr>
            </a:br>
            <a:r>
              <a:rPr lang="es-PE" sz="2400" b="1" dirty="0">
                <a:solidFill>
                  <a:schemeClr val="bg1"/>
                </a:solidFill>
                <a:latin typeface="Graphik Bold" charset="0"/>
                <a:ea typeface="Graphik Bold" charset="0"/>
                <a:cs typeface="Graphik Bold" charset="0"/>
              </a:rPr>
              <a:t>PARA CONVERTIRLOS EN POSITIVOS</a:t>
            </a:r>
          </a:p>
        </p:txBody>
      </p:sp>
      <p:pic>
        <p:nvPicPr>
          <p:cNvPr id="8" name="Imagen 7">
            <a:extLst>
              <a:ext uri="{FF2B5EF4-FFF2-40B4-BE49-F238E27FC236}">
                <a16:creationId xmlns:a16="http://schemas.microsoft.com/office/drawing/2014/main" id="{E6D9F333-938D-454C-82E9-FC19EC0458FC}"/>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70934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92039" y="912813"/>
            <a:ext cx="7880490"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MARCO DE REFERENCIA PARA RESOLVER UN PROBLEMA</a:t>
            </a:r>
          </a:p>
          <a:p>
            <a:pPr marL="11725">
              <a:buSzPct val="100000"/>
              <a:tabLst>
                <a:tab pos="121285" algn="l"/>
              </a:tabLst>
            </a:pPr>
            <a:r>
              <a:rPr lang="es-ES" sz="1600" spc="-10" dirty="0">
                <a:solidFill>
                  <a:srgbClr val="262626"/>
                </a:solidFill>
                <a:cs typeface="Source Sans Pro"/>
              </a:rPr>
              <a:t>Hay que pasar por 6 pasos para resolver algún problema o indicador negativo en la matriz de indicadores de la cadena de suministros. Se muestra el marco teórico:</a:t>
            </a:r>
            <a:endParaRPr lang="es-PE" sz="1600" spc="-10" dirty="0">
              <a:solidFill>
                <a:srgbClr val="262626"/>
              </a:solidFill>
              <a:cs typeface="Source Sans Pro"/>
            </a:endParaRPr>
          </a:p>
        </p:txBody>
      </p:sp>
      <p:pic>
        <p:nvPicPr>
          <p:cNvPr id="7" name="Imagen 6">
            <a:extLst>
              <a:ext uri="{FF2B5EF4-FFF2-40B4-BE49-F238E27FC236}">
                <a16:creationId xmlns:a16="http://schemas.microsoft.com/office/drawing/2014/main" id="{6256288D-4EC9-83BD-BA8B-101F9B47DC37}"/>
              </a:ext>
            </a:extLst>
          </p:cNvPr>
          <p:cNvPicPr>
            <a:picLocks noChangeAspect="1"/>
          </p:cNvPicPr>
          <p:nvPr/>
        </p:nvPicPr>
        <p:blipFill>
          <a:blip r:embed="rId3"/>
          <a:stretch>
            <a:fillRect/>
          </a:stretch>
        </p:blipFill>
        <p:spPr>
          <a:xfrm>
            <a:off x="2520390" y="2077621"/>
            <a:ext cx="4103220" cy="2798580"/>
          </a:xfrm>
          <a:prstGeom prst="rect">
            <a:avLst/>
          </a:prstGeom>
        </p:spPr>
      </p:pic>
      <p:sp>
        <p:nvSpPr>
          <p:cNvPr id="6" name="Rectangle 5">
            <a:extLst>
              <a:ext uri="{FF2B5EF4-FFF2-40B4-BE49-F238E27FC236}">
                <a16:creationId xmlns:a16="http://schemas.microsoft.com/office/drawing/2014/main" id="{929841C2-86A8-A849-A8B6-0487F07F3CAA}"/>
              </a:ext>
            </a:extLst>
          </p:cNvPr>
          <p:cNvSpPr/>
          <p:nvPr/>
        </p:nvSpPr>
        <p:spPr>
          <a:xfrm>
            <a:off x="503237" y="376232"/>
            <a:ext cx="81724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rPr>
              <a:t>IDENTIFICACIÓN EN LA MATRIZ DE LOS INDICADORES NEGATIVOS SOLUCIÓN PARA CONVERTIRLOS EN POSITIVOS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846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880490"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INDICADORES EN ESTADO NEGATIVO</a:t>
            </a:r>
          </a:p>
          <a:p>
            <a:pPr marL="11725">
              <a:buSzPct val="100000"/>
              <a:tabLst>
                <a:tab pos="121285" algn="l"/>
              </a:tabLst>
            </a:pPr>
            <a:r>
              <a:rPr lang="es-ES" sz="1600" spc="-10" dirty="0">
                <a:solidFill>
                  <a:srgbClr val="262626"/>
                </a:solidFill>
                <a:cs typeface="Source Sans Pro"/>
              </a:rPr>
              <a:t>Los indicadores que se encuentran con valores negativos requieren de alguna acción para corregirlos. Lo primero es analizar la causa raíz del problema para aplicar acciones directas a esa causa raíz. Los problemas en la cadena de suministros se pueden agrupar en los siguientes:</a:t>
            </a:r>
          </a:p>
        </p:txBody>
      </p:sp>
      <p:sp>
        <p:nvSpPr>
          <p:cNvPr id="6" name="Rectangle 5">
            <a:extLst>
              <a:ext uri="{FF2B5EF4-FFF2-40B4-BE49-F238E27FC236}">
                <a16:creationId xmlns:a16="http://schemas.microsoft.com/office/drawing/2014/main" id="{8B74D56E-DC1C-7149-8F81-FF01DC6B228E}"/>
              </a:ext>
            </a:extLst>
          </p:cNvPr>
          <p:cNvSpPr/>
          <p:nvPr/>
        </p:nvSpPr>
        <p:spPr>
          <a:xfrm>
            <a:off x="503237" y="376232"/>
            <a:ext cx="81724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rPr>
              <a:t>IDENTIFICACIÓN EN LA MATRIZ DE LOS INDICADORES NEGATIVOS SOLUCIÓN PARA CONVERTIRLOS EN POSITIVOS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A97F8606-35DE-A94B-BDCF-D4FA5F79D092}"/>
              </a:ext>
            </a:extLst>
          </p:cNvPr>
          <p:cNvSpPr/>
          <p:nvPr/>
        </p:nvSpPr>
        <p:spPr>
          <a:xfrm>
            <a:off x="1307802" y="2157280"/>
            <a:ext cx="3084811"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Fuentes de abastecimiento.</a:t>
            </a:r>
          </a:p>
        </p:txBody>
      </p:sp>
      <p:sp>
        <p:nvSpPr>
          <p:cNvPr id="9" name="Rectángulo 8">
            <a:extLst>
              <a:ext uri="{FF2B5EF4-FFF2-40B4-BE49-F238E27FC236}">
                <a16:creationId xmlns:a16="http://schemas.microsoft.com/office/drawing/2014/main" id="{A558ABA3-0AAF-1C44-BB96-159F58841B67}"/>
              </a:ext>
            </a:extLst>
          </p:cNvPr>
          <p:cNvSpPr/>
          <p:nvPr/>
        </p:nvSpPr>
        <p:spPr>
          <a:xfrm>
            <a:off x="503237" y="2059234"/>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10" name="Conector recto 9">
            <a:extLst>
              <a:ext uri="{FF2B5EF4-FFF2-40B4-BE49-F238E27FC236}">
                <a16:creationId xmlns:a16="http://schemas.microsoft.com/office/drawing/2014/main" id="{004FF91B-7AE5-5044-897D-848ADC98BCCB}"/>
              </a:ext>
            </a:extLst>
          </p:cNvPr>
          <p:cNvCxnSpPr>
            <a:cxnSpLocks/>
            <a:stCxn id="23" idx="4"/>
            <a:endCxn id="28" idx="4"/>
          </p:cNvCxnSpPr>
          <p:nvPr/>
        </p:nvCxnSpPr>
        <p:spPr>
          <a:xfrm>
            <a:off x="1093400" y="2281027"/>
            <a:ext cx="1" cy="1500461"/>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13553B91-687A-6E41-88AA-658A00BDC73F}"/>
              </a:ext>
            </a:extLst>
          </p:cNvPr>
          <p:cNvSpPr/>
          <p:nvPr/>
        </p:nvSpPr>
        <p:spPr>
          <a:xfrm>
            <a:off x="503237" y="2552795"/>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12" name="Rectángulo 11">
            <a:extLst>
              <a:ext uri="{FF2B5EF4-FFF2-40B4-BE49-F238E27FC236}">
                <a16:creationId xmlns:a16="http://schemas.microsoft.com/office/drawing/2014/main" id="{3414541F-B59C-CC4C-9838-FCAD467842C8}"/>
              </a:ext>
            </a:extLst>
          </p:cNvPr>
          <p:cNvSpPr/>
          <p:nvPr/>
        </p:nvSpPr>
        <p:spPr>
          <a:xfrm>
            <a:off x="503237" y="3046356"/>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13" name="Rectángulo 12">
            <a:extLst>
              <a:ext uri="{FF2B5EF4-FFF2-40B4-BE49-F238E27FC236}">
                <a16:creationId xmlns:a16="http://schemas.microsoft.com/office/drawing/2014/main" id="{276DD8CB-43B3-614A-88C2-166F1EBC17D3}"/>
              </a:ext>
            </a:extLst>
          </p:cNvPr>
          <p:cNvSpPr/>
          <p:nvPr/>
        </p:nvSpPr>
        <p:spPr>
          <a:xfrm>
            <a:off x="1307803" y="2656898"/>
            <a:ext cx="3264198"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Costos logísticos, producción o distribución.</a:t>
            </a:r>
          </a:p>
        </p:txBody>
      </p:sp>
      <p:sp>
        <p:nvSpPr>
          <p:cNvPr id="14" name="Rectángulo 13">
            <a:extLst>
              <a:ext uri="{FF2B5EF4-FFF2-40B4-BE49-F238E27FC236}">
                <a16:creationId xmlns:a16="http://schemas.microsoft.com/office/drawing/2014/main" id="{8E1CD680-30C5-AB4F-A708-3AA1603B9282}"/>
              </a:ext>
            </a:extLst>
          </p:cNvPr>
          <p:cNvSpPr/>
          <p:nvPr/>
        </p:nvSpPr>
        <p:spPr>
          <a:xfrm>
            <a:off x="1307802" y="3139224"/>
            <a:ext cx="3084811"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Modalidades de transporte.</a:t>
            </a:r>
          </a:p>
        </p:txBody>
      </p:sp>
      <p:grpSp>
        <p:nvGrpSpPr>
          <p:cNvPr id="15" name="Agrupar 16">
            <a:extLst>
              <a:ext uri="{FF2B5EF4-FFF2-40B4-BE49-F238E27FC236}">
                <a16:creationId xmlns:a16="http://schemas.microsoft.com/office/drawing/2014/main" id="{83963D88-C2DC-C94C-A205-6AB4A9FB6730}"/>
              </a:ext>
            </a:extLst>
          </p:cNvPr>
          <p:cNvGrpSpPr/>
          <p:nvPr/>
        </p:nvGrpSpPr>
        <p:grpSpPr>
          <a:xfrm>
            <a:off x="1023005" y="2661637"/>
            <a:ext cx="140792" cy="140258"/>
            <a:chOff x="3427964" y="2244682"/>
            <a:chExt cx="225891" cy="225034"/>
          </a:xfrm>
        </p:grpSpPr>
        <p:sp>
          <p:nvSpPr>
            <p:cNvPr id="16" name="Elipse 15">
              <a:extLst>
                <a:ext uri="{FF2B5EF4-FFF2-40B4-BE49-F238E27FC236}">
                  <a16:creationId xmlns:a16="http://schemas.microsoft.com/office/drawing/2014/main" id="{225D8C89-91A3-F149-B0D6-2AAB42C198D2}"/>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Elipse 16">
              <a:extLst>
                <a:ext uri="{FF2B5EF4-FFF2-40B4-BE49-F238E27FC236}">
                  <a16:creationId xmlns:a16="http://schemas.microsoft.com/office/drawing/2014/main" id="{1A3157F2-C856-B847-BFA7-CD4127568724}"/>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8" name="Agrupar 26">
            <a:extLst>
              <a:ext uri="{FF2B5EF4-FFF2-40B4-BE49-F238E27FC236}">
                <a16:creationId xmlns:a16="http://schemas.microsoft.com/office/drawing/2014/main" id="{56B3AABC-3036-D248-9DF0-9DF59209B0A7}"/>
              </a:ext>
            </a:extLst>
          </p:cNvPr>
          <p:cNvGrpSpPr/>
          <p:nvPr/>
        </p:nvGrpSpPr>
        <p:grpSpPr>
          <a:xfrm>
            <a:off x="1023005" y="3155198"/>
            <a:ext cx="140792" cy="140258"/>
            <a:chOff x="3427964" y="2244682"/>
            <a:chExt cx="225891" cy="225034"/>
          </a:xfrm>
        </p:grpSpPr>
        <p:sp>
          <p:nvSpPr>
            <p:cNvPr id="19" name="Elipse 18">
              <a:extLst>
                <a:ext uri="{FF2B5EF4-FFF2-40B4-BE49-F238E27FC236}">
                  <a16:creationId xmlns:a16="http://schemas.microsoft.com/office/drawing/2014/main" id="{5C866ED9-C39A-E048-B237-DCE660570835}"/>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Elipse 19">
              <a:extLst>
                <a:ext uri="{FF2B5EF4-FFF2-40B4-BE49-F238E27FC236}">
                  <a16:creationId xmlns:a16="http://schemas.microsoft.com/office/drawing/2014/main" id="{5923C327-B886-9C42-B368-D987E00CD9B1}"/>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1" name="Agrupar 29">
            <a:extLst>
              <a:ext uri="{FF2B5EF4-FFF2-40B4-BE49-F238E27FC236}">
                <a16:creationId xmlns:a16="http://schemas.microsoft.com/office/drawing/2014/main" id="{48D165FF-202D-0C4B-A9E2-9BEDDF3B1E1C}"/>
              </a:ext>
            </a:extLst>
          </p:cNvPr>
          <p:cNvGrpSpPr/>
          <p:nvPr/>
        </p:nvGrpSpPr>
        <p:grpSpPr>
          <a:xfrm>
            <a:off x="1023005" y="2174425"/>
            <a:ext cx="140792" cy="140258"/>
            <a:chOff x="3427964" y="2244682"/>
            <a:chExt cx="225891" cy="225034"/>
          </a:xfrm>
        </p:grpSpPr>
        <p:sp>
          <p:nvSpPr>
            <p:cNvPr id="22" name="Elipse 21">
              <a:extLst>
                <a:ext uri="{FF2B5EF4-FFF2-40B4-BE49-F238E27FC236}">
                  <a16:creationId xmlns:a16="http://schemas.microsoft.com/office/drawing/2014/main" id="{03C3B49F-2B8E-6147-8223-25ABE8F96D67}"/>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Elipse 22">
              <a:extLst>
                <a:ext uri="{FF2B5EF4-FFF2-40B4-BE49-F238E27FC236}">
                  <a16:creationId xmlns:a16="http://schemas.microsoft.com/office/drawing/2014/main" id="{52BD3F27-D619-B64A-8281-07E64A9404F4}"/>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5" name="Rectángulo 24">
            <a:extLst>
              <a:ext uri="{FF2B5EF4-FFF2-40B4-BE49-F238E27FC236}">
                <a16:creationId xmlns:a16="http://schemas.microsoft.com/office/drawing/2014/main" id="{FA22F8CA-0208-674D-8E0B-F90390D50D6C}"/>
              </a:ext>
            </a:extLst>
          </p:cNvPr>
          <p:cNvSpPr/>
          <p:nvPr/>
        </p:nvSpPr>
        <p:spPr>
          <a:xfrm>
            <a:off x="503237" y="3532388"/>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04</a:t>
            </a:r>
            <a:endParaRPr lang="es-PE" sz="2800" b="1" dirty="0">
              <a:solidFill>
                <a:srgbClr val="7150A0"/>
              </a:solidFill>
              <a:latin typeface="Calibri" charset="0"/>
              <a:ea typeface="Calibri" charset="0"/>
              <a:cs typeface="Calibri" charset="0"/>
            </a:endParaRPr>
          </a:p>
        </p:txBody>
      </p:sp>
      <p:sp>
        <p:nvSpPr>
          <p:cNvPr id="26" name="Rectángulo 25">
            <a:extLst>
              <a:ext uri="{FF2B5EF4-FFF2-40B4-BE49-F238E27FC236}">
                <a16:creationId xmlns:a16="http://schemas.microsoft.com/office/drawing/2014/main" id="{347693E7-74C6-6248-A223-E4E6B1C19616}"/>
              </a:ext>
            </a:extLst>
          </p:cNvPr>
          <p:cNvSpPr/>
          <p:nvPr/>
        </p:nvSpPr>
        <p:spPr>
          <a:xfrm>
            <a:off x="1307802" y="3625256"/>
            <a:ext cx="3084811"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Red de distribución.</a:t>
            </a:r>
            <a:endParaRPr lang="es-PE" sz="1400" spc="-10" dirty="0">
              <a:cs typeface="Source Sans Pro"/>
            </a:endParaRPr>
          </a:p>
        </p:txBody>
      </p:sp>
      <p:grpSp>
        <p:nvGrpSpPr>
          <p:cNvPr id="27" name="Agrupar 26">
            <a:extLst>
              <a:ext uri="{FF2B5EF4-FFF2-40B4-BE49-F238E27FC236}">
                <a16:creationId xmlns:a16="http://schemas.microsoft.com/office/drawing/2014/main" id="{9408977F-386B-3A47-8033-7A1E6CD9B63F}"/>
              </a:ext>
            </a:extLst>
          </p:cNvPr>
          <p:cNvGrpSpPr/>
          <p:nvPr/>
        </p:nvGrpSpPr>
        <p:grpSpPr>
          <a:xfrm>
            <a:off x="1023005" y="3641230"/>
            <a:ext cx="140792" cy="140258"/>
            <a:chOff x="3427964" y="2244682"/>
            <a:chExt cx="225891" cy="225034"/>
          </a:xfrm>
        </p:grpSpPr>
        <p:sp>
          <p:nvSpPr>
            <p:cNvPr id="28" name="Elipse 27">
              <a:extLst>
                <a:ext uri="{FF2B5EF4-FFF2-40B4-BE49-F238E27FC236}">
                  <a16:creationId xmlns:a16="http://schemas.microsoft.com/office/drawing/2014/main" id="{27CB08F9-A56B-0544-94BA-FD68295E32D0}"/>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Elipse 28">
              <a:extLst>
                <a:ext uri="{FF2B5EF4-FFF2-40B4-BE49-F238E27FC236}">
                  <a16:creationId xmlns:a16="http://schemas.microsoft.com/office/drawing/2014/main" id="{B81842F5-1DAE-994D-9FC8-6A5BE4040C5B}"/>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pic>
        <p:nvPicPr>
          <p:cNvPr id="32" name="Imagen 31">
            <a:extLst>
              <a:ext uri="{FF2B5EF4-FFF2-40B4-BE49-F238E27FC236}">
                <a16:creationId xmlns:a16="http://schemas.microsoft.com/office/drawing/2014/main" id="{E09EFB1F-A6D0-144A-B69B-D6BF17E8B9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51390" y="2174425"/>
            <a:ext cx="4392610" cy="2929151"/>
          </a:xfrm>
          <a:prstGeom prst="rect">
            <a:avLst/>
          </a:prstGeom>
        </p:spPr>
      </p:pic>
    </p:spTree>
    <p:extLst>
      <p:ext uri="{BB962C8B-B14F-4D97-AF65-F5344CB8AC3E}">
        <p14:creationId xmlns:p14="http://schemas.microsoft.com/office/powerpoint/2010/main" val="16868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84BEF5B-F71D-444B-B00A-384B00483E4C}"/>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8302EA3E-4A04-CF47-978B-02BCAE90F972}"/>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0E269A44-6CC7-BD4F-9365-174D7627DCD4}"/>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F757F91D-F5FC-A441-8746-E8BD4B8D8F5D}"/>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4705F44D-448F-A348-9F70-9956DD8C6A3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1764771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D1445C65-C560-F94F-AE9B-6F6D5A4A2B51}"/>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BA5AFDC6-FFED-104D-9BF8-2D291D324464}"/>
              </a:ext>
            </a:extLst>
          </p:cNvPr>
          <p:cNvSpPr txBox="1"/>
          <p:nvPr/>
        </p:nvSpPr>
        <p:spPr>
          <a:xfrm>
            <a:off x="1279545" y="912813"/>
            <a:ext cx="5705454" cy="3016210"/>
          </a:xfrm>
          <a:prstGeom prst="rect">
            <a:avLst/>
          </a:prstGeom>
        </p:spPr>
        <p:txBody>
          <a:bodyPr vert="horz" wrap="square" lIns="0" tIns="0" rIns="0" bIns="0" rtlCol="0">
            <a:spAutoFit/>
          </a:bodyPr>
          <a:lstStyle/>
          <a:p>
            <a:r>
              <a:rPr lang="es-ES" sz="1400" dirty="0">
                <a:latin typeface="Calibri" charset="0"/>
                <a:cs typeface="Calibri" charset="0"/>
              </a:rPr>
              <a:t>La cadena de suministros eficiente requiere de procesos excelentes y estos deben ser medidos con indicadores desde proveedores hasta la entrega del producto o servicio al cliente.</a:t>
            </a:r>
          </a:p>
          <a:p>
            <a:endParaRPr lang="es-ES" sz="1400" dirty="0">
              <a:latin typeface="Calibri" charset="0"/>
              <a:cs typeface="Calibri" charset="0"/>
            </a:endParaRPr>
          </a:p>
          <a:p>
            <a:r>
              <a:rPr lang="es-ES" sz="1400" dirty="0">
                <a:latin typeface="Calibri" charset="0"/>
                <a:cs typeface="Calibri" charset="0"/>
              </a:rPr>
              <a:t>Los indicadores miden la variación de una variable de un proceso que se desea controlar. El análisis de las variaciones es muy importante para controlar el proceso y buscar mejoras en la eficiencia del proceso.</a:t>
            </a:r>
          </a:p>
          <a:p>
            <a:endParaRPr lang="es-ES" sz="1400" dirty="0">
              <a:latin typeface="Calibri" charset="0"/>
              <a:cs typeface="Calibri" charset="0"/>
            </a:endParaRPr>
          </a:p>
          <a:p>
            <a:r>
              <a:rPr lang="es-ES" sz="1400" dirty="0">
                <a:latin typeface="Calibri" charset="0"/>
                <a:cs typeface="Calibri" charset="0"/>
              </a:rPr>
              <a:t>Documentar los procesos es una buena práctica de negocio y esto significa diagramas de flujo y una serie de documentos que hay que elaborar para cada uno de los procesos.</a:t>
            </a:r>
          </a:p>
          <a:p>
            <a:endParaRPr lang="es-ES" sz="1400" dirty="0">
              <a:latin typeface="Calibri" charset="0"/>
              <a:cs typeface="Calibri" charset="0"/>
            </a:endParaRPr>
          </a:p>
          <a:p>
            <a:r>
              <a:rPr lang="es-ES" sz="1400" dirty="0">
                <a:latin typeface="Calibri" charset="0"/>
                <a:cs typeface="Calibri" charset="0"/>
              </a:rPr>
              <a:t>La conclusión es que tanto la productividad como la eficiencia son importantes.</a:t>
            </a:r>
            <a:endParaRPr lang="es-PE" sz="1400" dirty="0">
              <a:latin typeface="Calibri" charset="0"/>
              <a:cs typeface="Calibri" charset="0"/>
            </a:endParaRPr>
          </a:p>
        </p:txBody>
      </p:sp>
      <p:pic>
        <p:nvPicPr>
          <p:cNvPr id="10" name="Imagen 9">
            <a:extLst>
              <a:ext uri="{FF2B5EF4-FFF2-40B4-BE49-F238E27FC236}">
                <a16:creationId xmlns:a16="http://schemas.microsoft.com/office/drawing/2014/main" id="{C3D9C2D0-FFA8-CC42-8E4E-E58E1B007A59}"/>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8FE685DB-E4DB-D848-98E0-CEF6545D5F49}"/>
              </a:ext>
            </a:extLst>
          </p:cNvPr>
          <p:cNvPicPr>
            <a:picLocks noChangeAspect="1"/>
          </p:cNvPicPr>
          <p:nvPr/>
        </p:nvPicPr>
        <p:blipFill>
          <a:blip r:embed="rId4"/>
          <a:stretch>
            <a:fillRect/>
          </a:stretch>
        </p:blipFill>
        <p:spPr>
          <a:xfrm>
            <a:off x="1011260" y="1797747"/>
            <a:ext cx="114138" cy="117546"/>
          </a:xfrm>
          <a:prstGeom prst="rect">
            <a:avLst/>
          </a:prstGeom>
        </p:spPr>
      </p:pic>
      <p:pic>
        <p:nvPicPr>
          <p:cNvPr id="13" name="Imagen 12">
            <a:extLst>
              <a:ext uri="{FF2B5EF4-FFF2-40B4-BE49-F238E27FC236}">
                <a16:creationId xmlns:a16="http://schemas.microsoft.com/office/drawing/2014/main" id="{0CADB674-41BC-DD4D-994C-125B6EBE2D3E}"/>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4" name="Rectangle 5">
            <a:extLst>
              <a:ext uri="{FF2B5EF4-FFF2-40B4-BE49-F238E27FC236}">
                <a16:creationId xmlns:a16="http://schemas.microsoft.com/office/drawing/2014/main" id="{8DBA6F9C-FE6D-D84F-8C9F-7175239712F7}"/>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5" name="Imagen 14">
            <a:extLst>
              <a:ext uri="{FF2B5EF4-FFF2-40B4-BE49-F238E27FC236}">
                <a16:creationId xmlns:a16="http://schemas.microsoft.com/office/drawing/2014/main" id="{C3296854-C555-4D4F-A4C6-336AE3D8D3C3}"/>
              </a:ext>
            </a:extLst>
          </p:cNvPr>
          <p:cNvPicPr>
            <a:picLocks noChangeAspect="1"/>
          </p:cNvPicPr>
          <p:nvPr/>
        </p:nvPicPr>
        <p:blipFill>
          <a:blip r:embed="rId4"/>
          <a:stretch>
            <a:fillRect/>
          </a:stretch>
        </p:blipFill>
        <p:spPr>
          <a:xfrm>
            <a:off x="1011260" y="2672390"/>
            <a:ext cx="114138" cy="117546"/>
          </a:xfrm>
          <a:prstGeom prst="rect">
            <a:avLst/>
          </a:prstGeom>
        </p:spPr>
      </p:pic>
      <p:pic>
        <p:nvPicPr>
          <p:cNvPr id="16" name="Imagen 15">
            <a:extLst>
              <a:ext uri="{FF2B5EF4-FFF2-40B4-BE49-F238E27FC236}">
                <a16:creationId xmlns:a16="http://schemas.microsoft.com/office/drawing/2014/main" id="{B6A8D483-A2BD-4A47-BF08-750E31496F66}"/>
              </a:ext>
            </a:extLst>
          </p:cNvPr>
          <p:cNvPicPr>
            <a:picLocks noChangeAspect="1"/>
          </p:cNvPicPr>
          <p:nvPr/>
        </p:nvPicPr>
        <p:blipFill>
          <a:blip r:embed="rId4"/>
          <a:stretch>
            <a:fillRect/>
          </a:stretch>
        </p:blipFill>
        <p:spPr>
          <a:xfrm>
            <a:off x="1011260" y="3523180"/>
            <a:ext cx="114138" cy="117546"/>
          </a:xfrm>
          <a:prstGeom prst="rect">
            <a:avLst/>
          </a:prstGeom>
        </p:spPr>
      </p:pic>
    </p:spTree>
    <p:custDataLst>
      <p:tags r:id="rId1"/>
    </p:custDataLst>
    <p:extLst>
      <p:ext uri="{BB962C8B-B14F-4D97-AF65-F5344CB8AC3E}">
        <p14:creationId xmlns:p14="http://schemas.microsoft.com/office/powerpoint/2010/main" val="401544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414F144-64BD-0E8B-24E4-08C4B428237C}"/>
              </a:ext>
            </a:extLst>
          </p:cNvPr>
          <p:cNvPicPr>
            <a:picLocks noChangeAspect="1"/>
          </p:cNvPicPr>
          <p:nvPr/>
        </p:nvPicPr>
        <p:blipFill>
          <a:blip r:embed="rId3"/>
          <a:stretch>
            <a:fillRect/>
          </a:stretch>
        </p:blipFill>
        <p:spPr>
          <a:xfrm>
            <a:off x="6254880" y="3796815"/>
            <a:ext cx="2420808" cy="1384449"/>
          </a:xfrm>
          <a:prstGeom prst="rect">
            <a:avLst/>
          </a:prstGeom>
        </p:spPr>
      </p:pic>
      <p:sp>
        <p:nvSpPr>
          <p:cNvPr id="3" name="object 7"/>
          <p:cNvSpPr txBox="1"/>
          <p:nvPr/>
        </p:nvSpPr>
        <p:spPr>
          <a:xfrm>
            <a:off x="503237" y="912813"/>
            <a:ext cx="7973753" cy="147732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DEFINICIÓN DE INDICADORES LOGÍSTICOS</a:t>
            </a:r>
            <a:endParaRPr lang="es-PE" sz="1600" b="1"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Los indicadores logísticos son medidas de rendimiento cuantificables vinculadas a los procesos de la gestión logística que permiten evaluar el desempeño y el resultado de las variables más importantes en cada proceso operativo que se realiza en la cadena de suministros.</a:t>
            </a:r>
          </a:p>
          <a:p>
            <a:pPr marL="177800" indent="-166688">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Los indicadores logísticos miden variables de algún proceso relacionado con lo siguiente:</a:t>
            </a:r>
          </a:p>
        </p:txBody>
      </p:sp>
      <p:sp>
        <p:nvSpPr>
          <p:cNvPr id="8" name="Rectangle 5">
            <a:extLst>
              <a:ext uri="{FF2B5EF4-FFF2-40B4-BE49-F238E27FC236}">
                <a16:creationId xmlns:a16="http://schemas.microsoft.com/office/drawing/2014/main" id="{D61B4858-3FE2-414B-B24B-CAA031F4D68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27" name="Rectángulo 26">
            <a:extLst>
              <a:ext uri="{FF2B5EF4-FFF2-40B4-BE49-F238E27FC236}">
                <a16:creationId xmlns:a16="http://schemas.microsoft.com/office/drawing/2014/main" id="{0ED3A55B-84D8-704D-A09C-CAD51672225E}"/>
              </a:ext>
            </a:extLst>
          </p:cNvPr>
          <p:cNvSpPr/>
          <p:nvPr/>
        </p:nvSpPr>
        <p:spPr>
          <a:xfrm>
            <a:off x="1488778" y="2671643"/>
            <a:ext cx="2923261"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Tiempo</a:t>
            </a:r>
          </a:p>
        </p:txBody>
      </p:sp>
      <p:sp>
        <p:nvSpPr>
          <p:cNvPr id="28" name="Rectángulo 27">
            <a:extLst>
              <a:ext uri="{FF2B5EF4-FFF2-40B4-BE49-F238E27FC236}">
                <a16:creationId xmlns:a16="http://schemas.microsoft.com/office/drawing/2014/main" id="{5254F694-19FE-E847-A268-46E1C054A8E9}"/>
              </a:ext>
            </a:extLst>
          </p:cNvPr>
          <p:cNvSpPr/>
          <p:nvPr/>
        </p:nvSpPr>
        <p:spPr>
          <a:xfrm>
            <a:off x="684213" y="2573597"/>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29" name="Conector recto 28">
            <a:extLst>
              <a:ext uri="{FF2B5EF4-FFF2-40B4-BE49-F238E27FC236}">
                <a16:creationId xmlns:a16="http://schemas.microsoft.com/office/drawing/2014/main" id="{70A88AC6-7B1A-EB4F-809B-A9E813E5BEC8}"/>
              </a:ext>
            </a:extLst>
          </p:cNvPr>
          <p:cNvCxnSpPr>
            <a:cxnSpLocks/>
            <a:stCxn id="42" idx="4"/>
            <a:endCxn id="38" idx="0"/>
          </p:cNvCxnSpPr>
          <p:nvPr/>
        </p:nvCxnSpPr>
        <p:spPr>
          <a:xfrm>
            <a:off x="1274376" y="2795390"/>
            <a:ext cx="1" cy="801955"/>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30" name="Rectángulo 29">
            <a:extLst>
              <a:ext uri="{FF2B5EF4-FFF2-40B4-BE49-F238E27FC236}">
                <a16:creationId xmlns:a16="http://schemas.microsoft.com/office/drawing/2014/main" id="{DDEC094C-C850-6C44-B975-A1438BF58C8E}"/>
              </a:ext>
            </a:extLst>
          </p:cNvPr>
          <p:cNvSpPr/>
          <p:nvPr/>
        </p:nvSpPr>
        <p:spPr>
          <a:xfrm>
            <a:off x="684213" y="3026728"/>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31" name="Rectángulo 30">
            <a:extLst>
              <a:ext uri="{FF2B5EF4-FFF2-40B4-BE49-F238E27FC236}">
                <a16:creationId xmlns:a16="http://schemas.microsoft.com/office/drawing/2014/main" id="{D477A498-2E5F-D14F-B75C-DACA510DCCEE}"/>
              </a:ext>
            </a:extLst>
          </p:cNvPr>
          <p:cNvSpPr/>
          <p:nvPr/>
        </p:nvSpPr>
        <p:spPr>
          <a:xfrm>
            <a:off x="684213" y="3488503"/>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32" name="Rectángulo 31">
            <a:extLst>
              <a:ext uri="{FF2B5EF4-FFF2-40B4-BE49-F238E27FC236}">
                <a16:creationId xmlns:a16="http://schemas.microsoft.com/office/drawing/2014/main" id="{1ACB9B3D-627F-F446-AF9C-89DBEAE1FA4C}"/>
              </a:ext>
            </a:extLst>
          </p:cNvPr>
          <p:cNvSpPr/>
          <p:nvPr/>
        </p:nvSpPr>
        <p:spPr>
          <a:xfrm>
            <a:off x="1488779" y="3130831"/>
            <a:ext cx="308322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Unidad logística (peso, unidades, volumen)</a:t>
            </a:r>
          </a:p>
        </p:txBody>
      </p:sp>
      <p:sp>
        <p:nvSpPr>
          <p:cNvPr id="33" name="Rectángulo 32">
            <a:extLst>
              <a:ext uri="{FF2B5EF4-FFF2-40B4-BE49-F238E27FC236}">
                <a16:creationId xmlns:a16="http://schemas.microsoft.com/office/drawing/2014/main" id="{D4E8EA9F-7784-3D4E-9C7B-BBD43B3DE524}"/>
              </a:ext>
            </a:extLst>
          </p:cNvPr>
          <p:cNvSpPr/>
          <p:nvPr/>
        </p:nvSpPr>
        <p:spPr>
          <a:xfrm>
            <a:off x="1488778" y="3581371"/>
            <a:ext cx="2923261"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Valor monetario / costos</a:t>
            </a:r>
            <a:endParaRPr lang="es-PE" sz="1400" spc="-10" dirty="0">
              <a:solidFill>
                <a:srgbClr val="262626"/>
              </a:solidFill>
              <a:cs typeface="Source Sans Pro"/>
            </a:endParaRPr>
          </a:p>
        </p:txBody>
      </p:sp>
      <p:grpSp>
        <p:nvGrpSpPr>
          <p:cNvPr id="34" name="Agrupar 16">
            <a:extLst>
              <a:ext uri="{FF2B5EF4-FFF2-40B4-BE49-F238E27FC236}">
                <a16:creationId xmlns:a16="http://schemas.microsoft.com/office/drawing/2014/main" id="{BA56AA95-A653-C640-8250-791D83ECB4EE}"/>
              </a:ext>
            </a:extLst>
          </p:cNvPr>
          <p:cNvGrpSpPr/>
          <p:nvPr/>
        </p:nvGrpSpPr>
        <p:grpSpPr>
          <a:xfrm>
            <a:off x="1203981" y="3135570"/>
            <a:ext cx="140792" cy="140258"/>
            <a:chOff x="3427964" y="2244682"/>
            <a:chExt cx="225891" cy="225034"/>
          </a:xfrm>
        </p:grpSpPr>
        <p:sp>
          <p:nvSpPr>
            <p:cNvPr id="35" name="Elipse 34">
              <a:extLst>
                <a:ext uri="{FF2B5EF4-FFF2-40B4-BE49-F238E27FC236}">
                  <a16:creationId xmlns:a16="http://schemas.microsoft.com/office/drawing/2014/main" id="{89FCC98A-9841-2D48-AA29-3220F03FCD22}"/>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6" name="Elipse 35">
              <a:extLst>
                <a:ext uri="{FF2B5EF4-FFF2-40B4-BE49-F238E27FC236}">
                  <a16:creationId xmlns:a16="http://schemas.microsoft.com/office/drawing/2014/main" id="{C55E6A74-CF5D-514C-9BD6-A87749DE0A48}"/>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7" name="Agrupar 26">
            <a:extLst>
              <a:ext uri="{FF2B5EF4-FFF2-40B4-BE49-F238E27FC236}">
                <a16:creationId xmlns:a16="http://schemas.microsoft.com/office/drawing/2014/main" id="{880829E5-74D8-FF46-B504-563797435E2D}"/>
              </a:ext>
            </a:extLst>
          </p:cNvPr>
          <p:cNvGrpSpPr/>
          <p:nvPr/>
        </p:nvGrpSpPr>
        <p:grpSpPr>
          <a:xfrm>
            <a:off x="1203981" y="3597345"/>
            <a:ext cx="140792" cy="140258"/>
            <a:chOff x="3427964" y="2244682"/>
            <a:chExt cx="225891" cy="225034"/>
          </a:xfrm>
        </p:grpSpPr>
        <p:sp>
          <p:nvSpPr>
            <p:cNvPr id="38" name="Elipse 37">
              <a:extLst>
                <a:ext uri="{FF2B5EF4-FFF2-40B4-BE49-F238E27FC236}">
                  <a16:creationId xmlns:a16="http://schemas.microsoft.com/office/drawing/2014/main" id="{7F8D8A7F-AD47-A64E-8D9D-02EF07536C2F}"/>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9" name="Elipse 38">
              <a:extLst>
                <a:ext uri="{FF2B5EF4-FFF2-40B4-BE49-F238E27FC236}">
                  <a16:creationId xmlns:a16="http://schemas.microsoft.com/office/drawing/2014/main" id="{448AD607-69DD-714D-A85D-AEBC72B54336}"/>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40" name="Agrupar 29">
            <a:extLst>
              <a:ext uri="{FF2B5EF4-FFF2-40B4-BE49-F238E27FC236}">
                <a16:creationId xmlns:a16="http://schemas.microsoft.com/office/drawing/2014/main" id="{488F23CB-9A67-C949-9853-764B00F2ED73}"/>
              </a:ext>
            </a:extLst>
          </p:cNvPr>
          <p:cNvGrpSpPr/>
          <p:nvPr/>
        </p:nvGrpSpPr>
        <p:grpSpPr>
          <a:xfrm>
            <a:off x="1203981" y="2688788"/>
            <a:ext cx="140792" cy="140258"/>
            <a:chOff x="3427964" y="2244682"/>
            <a:chExt cx="225891" cy="225034"/>
          </a:xfrm>
        </p:grpSpPr>
        <p:sp>
          <p:nvSpPr>
            <p:cNvPr id="41" name="Elipse 40">
              <a:extLst>
                <a:ext uri="{FF2B5EF4-FFF2-40B4-BE49-F238E27FC236}">
                  <a16:creationId xmlns:a16="http://schemas.microsoft.com/office/drawing/2014/main" id="{B669F84B-D12C-7E48-A665-4338FFF57FF3}"/>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2" name="Elipse 41">
              <a:extLst>
                <a:ext uri="{FF2B5EF4-FFF2-40B4-BE49-F238E27FC236}">
                  <a16:creationId xmlns:a16="http://schemas.microsoft.com/office/drawing/2014/main" id="{0D788215-559B-C44F-869A-027A141D83FE}"/>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pic>
        <p:nvPicPr>
          <p:cNvPr id="45" name="Imagen 44">
            <a:extLst>
              <a:ext uri="{FF2B5EF4-FFF2-40B4-BE49-F238E27FC236}">
                <a16:creationId xmlns:a16="http://schemas.microsoft.com/office/drawing/2014/main" id="{BDF64C9A-E62F-D348-B10D-3ECB5789595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84662" y="2634367"/>
            <a:ext cx="1931076" cy="1285023"/>
          </a:xfrm>
          <a:prstGeom prst="rect">
            <a:avLst/>
          </a:prstGeom>
        </p:spPr>
      </p:pic>
      <p:pic>
        <p:nvPicPr>
          <p:cNvPr id="47" name="Imagen 46">
            <a:extLst>
              <a:ext uri="{FF2B5EF4-FFF2-40B4-BE49-F238E27FC236}">
                <a16:creationId xmlns:a16="http://schemas.microsoft.com/office/drawing/2014/main" id="{DC4749B7-0289-F543-8DB5-5005F8DFD628}"/>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957954" y="3667474"/>
            <a:ext cx="1766191" cy="1618793"/>
          </a:xfrm>
          <a:prstGeom prst="rect">
            <a:avLst/>
          </a:prstGeom>
        </p:spPr>
      </p:pic>
    </p:spTree>
    <p:extLst>
      <p:ext uri="{BB962C8B-B14F-4D97-AF65-F5344CB8AC3E}">
        <p14:creationId xmlns:p14="http://schemas.microsoft.com/office/powerpoint/2010/main" val="39232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F58581F-A44E-CE4F-94BE-14FBAE3E5569}"/>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F59DCEFE-6E9D-2B46-BFA8-902B8B57EB9E}"/>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A6A1D061-05A0-774A-8EB6-231E405F5458}"/>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F08937D1-04B6-1042-B578-D01776E592C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1351552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1962802-2258-A849-90A7-EB88436D31F0}"/>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D16BE9C3-1622-6849-BBAC-3C201FA931F5}"/>
              </a:ext>
            </a:extLst>
          </p:cNvPr>
          <p:cNvSpPr txBox="1"/>
          <p:nvPr/>
        </p:nvSpPr>
        <p:spPr>
          <a:xfrm>
            <a:off x="1279009" y="917823"/>
            <a:ext cx="4774320" cy="3662541"/>
          </a:xfrm>
          <a:prstGeom prst="rect">
            <a:avLst/>
          </a:prstGeom>
        </p:spPr>
        <p:txBody>
          <a:bodyPr vert="horz" wrap="square" lIns="0" tIns="0" rIns="0" bIns="0" rtlCol="0">
            <a:spAutoFit/>
          </a:bodyPr>
          <a:lstStyle/>
          <a:p>
            <a:pPr marL="0" indent="0">
              <a:spcBef>
                <a:spcPts val="0"/>
              </a:spcBef>
              <a:buSzPct val="100000"/>
              <a:buNone/>
            </a:pPr>
            <a:r>
              <a:rPr lang="es-PE" sz="1400" dirty="0">
                <a:latin typeface="Calibri" charset="0"/>
                <a:cs typeface="Calibri" charset="0"/>
              </a:rPr>
              <a:t>APICS Dictionary, Thirdteenth Edition 2010. </a:t>
            </a:r>
            <a:r>
              <a:rPr lang="en-US" sz="1400" dirty="0">
                <a:latin typeface="Calibri" charset="0"/>
                <a:cs typeface="Calibri" charset="0"/>
              </a:rPr>
              <a:t>The Association for Operations Management. Chicago, Illinois, USA</a:t>
            </a:r>
          </a:p>
          <a:p>
            <a:pPr marL="0" indent="0">
              <a:spcBef>
                <a:spcPts val="0"/>
              </a:spcBef>
              <a:buSzPct val="100000"/>
              <a:buNone/>
            </a:pPr>
            <a:endParaRPr lang="en-US" sz="1400" dirty="0">
              <a:latin typeface="Calibri" charset="0"/>
              <a:cs typeface="Calibri" charset="0"/>
            </a:endParaRPr>
          </a:p>
          <a:p>
            <a:pPr marL="0" indent="0">
              <a:spcBef>
                <a:spcPts val="0"/>
              </a:spcBef>
              <a:buSzPct val="100000"/>
              <a:buNone/>
            </a:pPr>
            <a:r>
              <a:rPr lang="es-ES" sz="1400" dirty="0" err="1">
                <a:latin typeface="Calibri" charset="0"/>
                <a:cs typeface="Calibri" charset="0"/>
              </a:rPr>
              <a:t>Chopra</a:t>
            </a:r>
            <a:r>
              <a:rPr lang="es-ES" sz="1400" dirty="0">
                <a:latin typeface="Calibri" charset="0"/>
                <a:cs typeface="Calibri" charset="0"/>
              </a:rPr>
              <a:t>, S. (2020). Administración de la cadena de suministro. (6a. ed.) Pearson Educación.</a:t>
            </a:r>
          </a:p>
          <a:p>
            <a:pPr marL="0" indent="0">
              <a:spcBef>
                <a:spcPts val="0"/>
              </a:spcBef>
              <a:buSzPct val="100000"/>
              <a:buNone/>
            </a:pPr>
            <a:endParaRPr lang="en-US" sz="1400" dirty="0">
              <a:latin typeface="Calibri" charset="0"/>
              <a:cs typeface="Calibri" charset="0"/>
            </a:endParaRPr>
          </a:p>
          <a:p>
            <a:pPr marL="0" indent="0">
              <a:spcBef>
                <a:spcPts val="0"/>
              </a:spcBef>
              <a:buSzPct val="100000"/>
              <a:buNone/>
            </a:pPr>
            <a:r>
              <a:rPr lang="es-ES" sz="1400" dirty="0" err="1">
                <a:latin typeface="Calibri" charset="0"/>
                <a:cs typeface="Calibri" charset="0"/>
              </a:rPr>
              <a:t>Ballou</a:t>
            </a:r>
            <a:r>
              <a:rPr lang="es-ES" sz="1400" dirty="0">
                <a:latin typeface="Calibri" charset="0"/>
                <a:cs typeface="Calibri" charset="0"/>
              </a:rPr>
              <a:t>, Ronald H. (2004) Logística. Administración de la Cadena de Suministro. Pearson Educación. México.</a:t>
            </a:r>
          </a:p>
          <a:p>
            <a:pPr marL="0" indent="0">
              <a:spcBef>
                <a:spcPts val="0"/>
              </a:spcBef>
              <a:buSzPct val="100000"/>
              <a:buNone/>
            </a:pPr>
            <a:endParaRPr lang="en-US" sz="1400" dirty="0">
              <a:latin typeface="Calibri" charset="0"/>
              <a:cs typeface="Calibri" charset="0"/>
            </a:endParaRPr>
          </a:p>
          <a:p>
            <a:pPr marL="0" indent="0">
              <a:spcBef>
                <a:spcPts val="0"/>
              </a:spcBef>
              <a:buSzPct val="100000"/>
              <a:buNone/>
            </a:pPr>
            <a:r>
              <a:rPr lang="es-ES" sz="1400" dirty="0">
                <a:latin typeface="Calibri" charset="0"/>
                <a:cs typeface="Calibri" charset="0"/>
              </a:rPr>
              <a:t>Mora García, Luis Aníbal (2016). Gestión logística integral: las mejores prácticas en la cadena de abastecimientos. Bogotá: ECOE.</a:t>
            </a:r>
          </a:p>
          <a:p>
            <a:pPr marL="0" indent="0">
              <a:spcBef>
                <a:spcPts val="0"/>
              </a:spcBef>
              <a:buSzPct val="100000"/>
              <a:buNone/>
            </a:pPr>
            <a:endParaRPr lang="es-ES" sz="1400" dirty="0">
              <a:latin typeface="Calibri" charset="0"/>
              <a:cs typeface="Calibri" charset="0"/>
            </a:endParaRPr>
          </a:p>
          <a:p>
            <a:pPr marL="0" indent="0">
              <a:spcBef>
                <a:spcPts val="0"/>
              </a:spcBef>
              <a:buSzPct val="100000"/>
              <a:buNone/>
            </a:pPr>
            <a:r>
              <a:rPr lang="es-ES" sz="1400" dirty="0">
                <a:latin typeface="Calibri" charset="0"/>
                <a:cs typeface="Calibri" charset="0"/>
              </a:rPr>
              <a:t>Solórzano, María José (2018). Optimización de la cadena logística. </a:t>
            </a:r>
            <a:r>
              <a:rPr lang="es-ES" sz="1400" dirty="0" err="1">
                <a:latin typeface="Calibri" charset="0"/>
                <a:cs typeface="Calibri" charset="0"/>
              </a:rPr>
              <a:t>Ic</a:t>
            </a:r>
            <a:r>
              <a:rPr lang="es-ES" sz="1400" dirty="0">
                <a:latin typeface="Calibri" charset="0"/>
                <a:cs typeface="Calibri" charset="0"/>
              </a:rPr>
              <a:t> editorial. España.</a:t>
            </a:r>
          </a:p>
          <a:p>
            <a:pPr marL="0" indent="0">
              <a:spcBef>
                <a:spcPts val="0"/>
              </a:spcBef>
              <a:buSzPct val="100000"/>
              <a:buNone/>
            </a:pPr>
            <a:endParaRPr lang="es-ES" sz="1400" dirty="0">
              <a:latin typeface="Calibri" charset="0"/>
              <a:cs typeface="Calibri" charset="0"/>
            </a:endParaRPr>
          </a:p>
          <a:p>
            <a:pPr marL="0" indent="0">
              <a:spcBef>
                <a:spcPts val="0"/>
              </a:spcBef>
              <a:buSzPct val="100000"/>
              <a:buNone/>
            </a:pPr>
            <a:r>
              <a:rPr lang="en-US" sz="1400" dirty="0">
                <a:latin typeface="Calibri" charset="0"/>
                <a:cs typeface="Calibri" charset="0"/>
              </a:rPr>
              <a:t>Martinez Gonzales, Pedro (2006). </a:t>
            </a:r>
            <a:r>
              <a:rPr lang="es-PE" sz="1400" dirty="0">
                <a:latin typeface="Calibri" charset="0"/>
                <a:cs typeface="Calibri" charset="0"/>
              </a:rPr>
              <a:t>El Transporte Terrestre de Mercancías. Ediciones Diaz de Santos. Buenos Aires. Argentina</a:t>
            </a:r>
          </a:p>
        </p:txBody>
      </p:sp>
      <p:pic>
        <p:nvPicPr>
          <p:cNvPr id="6" name="Imagen 5">
            <a:extLst>
              <a:ext uri="{FF2B5EF4-FFF2-40B4-BE49-F238E27FC236}">
                <a16:creationId xmlns:a16="http://schemas.microsoft.com/office/drawing/2014/main" id="{CC1E24DF-B373-DC4A-8326-19ACC2EAC23A}"/>
              </a:ext>
            </a:extLst>
          </p:cNvPr>
          <p:cNvPicPr>
            <a:picLocks noChangeAspect="1"/>
          </p:cNvPicPr>
          <p:nvPr/>
        </p:nvPicPr>
        <p:blipFill>
          <a:blip r:embed="rId4"/>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46A053A3-139B-F548-A14F-2B28C440B484}"/>
              </a:ext>
            </a:extLst>
          </p:cNvPr>
          <p:cNvPicPr>
            <a:picLocks noChangeAspect="1"/>
          </p:cNvPicPr>
          <p:nvPr/>
        </p:nvPicPr>
        <p:blipFill>
          <a:blip r:embed="rId4"/>
          <a:stretch>
            <a:fillRect/>
          </a:stretch>
        </p:blipFill>
        <p:spPr>
          <a:xfrm>
            <a:off x="1008064" y="1612168"/>
            <a:ext cx="103867" cy="106967"/>
          </a:xfrm>
          <a:prstGeom prst="rect">
            <a:avLst/>
          </a:prstGeom>
        </p:spPr>
      </p:pic>
      <p:pic>
        <p:nvPicPr>
          <p:cNvPr id="10" name="Imagen 9">
            <a:extLst>
              <a:ext uri="{FF2B5EF4-FFF2-40B4-BE49-F238E27FC236}">
                <a16:creationId xmlns:a16="http://schemas.microsoft.com/office/drawing/2014/main" id="{1B6D3451-EE2D-8D44-8D89-FFB8732EAC00}"/>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1" name="Rectangle 5">
            <a:extLst>
              <a:ext uri="{FF2B5EF4-FFF2-40B4-BE49-F238E27FC236}">
                <a16:creationId xmlns:a16="http://schemas.microsoft.com/office/drawing/2014/main" id="{123D62E2-3393-8F49-BA19-23E84310625E}"/>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3" name="Imagen 12">
            <a:extLst>
              <a:ext uri="{FF2B5EF4-FFF2-40B4-BE49-F238E27FC236}">
                <a16:creationId xmlns:a16="http://schemas.microsoft.com/office/drawing/2014/main" id="{8EABEED3-B2B4-7246-966D-EB4208C8A706}"/>
              </a:ext>
            </a:extLst>
          </p:cNvPr>
          <p:cNvPicPr>
            <a:picLocks noChangeAspect="1"/>
          </p:cNvPicPr>
          <p:nvPr/>
        </p:nvPicPr>
        <p:blipFill>
          <a:blip r:embed="rId4"/>
          <a:stretch>
            <a:fillRect/>
          </a:stretch>
        </p:blipFill>
        <p:spPr>
          <a:xfrm>
            <a:off x="1008064" y="2256224"/>
            <a:ext cx="103867" cy="106967"/>
          </a:xfrm>
          <a:prstGeom prst="rect">
            <a:avLst/>
          </a:prstGeom>
        </p:spPr>
      </p:pic>
      <p:pic>
        <p:nvPicPr>
          <p:cNvPr id="15" name="Imagen 14">
            <a:extLst>
              <a:ext uri="{FF2B5EF4-FFF2-40B4-BE49-F238E27FC236}">
                <a16:creationId xmlns:a16="http://schemas.microsoft.com/office/drawing/2014/main" id="{A76EF0A2-D77D-A341-AC8C-BFE04AC78543}"/>
              </a:ext>
            </a:extLst>
          </p:cNvPr>
          <p:cNvPicPr>
            <a:picLocks noChangeAspect="1"/>
          </p:cNvPicPr>
          <p:nvPr/>
        </p:nvPicPr>
        <p:blipFill>
          <a:blip r:embed="rId4"/>
          <a:stretch>
            <a:fillRect/>
          </a:stretch>
        </p:blipFill>
        <p:spPr>
          <a:xfrm>
            <a:off x="1008064" y="2884377"/>
            <a:ext cx="103867" cy="106967"/>
          </a:xfrm>
          <a:prstGeom prst="rect">
            <a:avLst/>
          </a:prstGeom>
        </p:spPr>
      </p:pic>
      <p:pic>
        <p:nvPicPr>
          <p:cNvPr id="16" name="Imagen 15">
            <a:extLst>
              <a:ext uri="{FF2B5EF4-FFF2-40B4-BE49-F238E27FC236}">
                <a16:creationId xmlns:a16="http://schemas.microsoft.com/office/drawing/2014/main" id="{05010753-9DB4-EA4A-8DCD-B68AB1308018}"/>
              </a:ext>
            </a:extLst>
          </p:cNvPr>
          <p:cNvPicPr>
            <a:picLocks noChangeAspect="1"/>
          </p:cNvPicPr>
          <p:nvPr/>
        </p:nvPicPr>
        <p:blipFill>
          <a:blip r:embed="rId4"/>
          <a:stretch>
            <a:fillRect/>
          </a:stretch>
        </p:blipFill>
        <p:spPr>
          <a:xfrm>
            <a:off x="1008064" y="3520481"/>
            <a:ext cx="103867" cy="106967"/>
          </a:xfrm>
          <a:prstGeom prst="rect">
            <a:avLst/>
          </a:prstGeom>
        </p:spPr>
      </p:pic>
      <p:pic>
        <p:nvPicPr>
          <p:cNvPr id="17" name="Imagen 16">
            <a:extLst>
              <a:ext uri="{FF2B5EF4-FFF2-40B4-BE49-F238E27FC236}">
                <a16:creationId xmlns:a16="http://schemas.microsoft.com/office/drawing/2014/main" id="{5D1DC4AD-36E2-A940-8BED-700ED755E88F}"/>
              </a:ext>
            </a:extLst>
          </p:cNvPr>
          <p:cNvPicPr>
            <a:picLocks noChangeAspect="1"/>
          </p:cNvPicPr>
          <p:nvPr/>
        </p:nvPicPr>
        <p:blipFill>
          <a:blip r:embed="rId4"/>
          <a:stretch>
            <a:fillRect/>
          </a:stretch>
        </p:blipFill>
        <p:spPr>
          <a:xfrm>
            <a:off x="1008064" y="4180440"/>
            <a:ext cx="103867" cy="106967"/>
          </a:xfrm>
          <a:prstGeom prst="rect">
            <a:avLst/>
          </a:prstGeom>
        </p:spPr>
      </p:pic>
    </p:spTree>
    <p:custDataLst>
      <p:tags r:id="rId1"/>
    </p:custDataLst>
    <p:extLst>
      <p:ext uri="{BB962C8B-B14F-4D97-AF65-F5344CB8AC3E}">
        <p14:creationId xmlns:p14="http://schemas.microsoft.com/office/powerpoint/2010/main" val="148054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15D2947-B6D8-944F-ACC7-0864735F2CB6}"/>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ECFEDB60-405C-5D41-95FB-9474FCC1E8CC}"/>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45259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1525588"/>
            <a:ext cx="3889375" cy="3447098"/>
          </a:xfrm>
          <a:prstGeom prst="rect">
            <a:avLst/>
          </a:prstGeom>
        </p:spPr>
        <p:txBody>
          <a:bodyPr vert="horz" wrap="square" lIns="0" tIns="0" rIns="0" bIns="0" rtlCol="0">
            <a:spAutoFit/>
          </a:bodyPr>
          <a:lstStyle/>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Ventas versus compras.</a:t>
            </a: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Desviación del presupuesto de compras.</a:t>
            </a: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Ahorro total de compras.</a:t>
            </a: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Calidad del proceso de compras (rechazos y devoluciones).</a:t>
            </a: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Cumplimiento del tiempo promedio </a:t>
            </a:r>
            <a:br>
              <a:rPr lang="es-ES" sz="1600" spc="-10" dirty="0">
                <a:solidFill>
                  <a:srgbClr val="262626"/>
                </a:solidFill>
                <a:cs typeface="Source Sans Pro"/>
              </a:rPr>
            </a:br>
            <a:r>
              <a:rPr lang="es-ES" sz="1600" spc="-10" dirty="0">
                <a:solidFill>
                  <a:srgbClr val="262626"/>
                </a:solidFill>
                <a:cs typeface="Source Sans Pro"/>
              </a:rPr>
              <a:t>de entregas.</a:t>
            </a: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Tiempo promedio de colocación de una orden de compra (caso electrónico, automático, servicios).</a:t>
            </a:r>
          </a:p>
          <a:p>
            <a:pPr marL="177800" indent="-166688">
              <a:buSzPct val="100000"/>
              <a:buFont typeface="Arial" panose="020B0604020202020204" pitchFamily="34" charset="0"/>
              <a:buChar char="•"/>
              <a:tabLst>
                <a:tab pos="120650" algn="l"/>
              </a:tabLst>
            </a:pPr>
            <a:r>
              <a:rPr lang="es-ES" sz="1600" spc="-10" dirty="0">
                <a:solidFill>
                  <a:srgbClr val="EE4639"/>
                </a:solidFill>
                <a:cs typeface="Source Sans Pro"/>
              </a:rPr>
              <a:t>Costo de una orden de compra.</a:t>
            </a:r>
          </a:p>
          <a:p>
            <a:pPr marL="177800" indent="-166688">
              <a:buSzPct val="100000"/>
              <a:buFont typeface="Arial" panose="020B0604020202020204" pitchFamily="34" charset="0"/>
              <a:buChar char="•"/>
              <a:tabLst>
                <a:tab pos="120650" algn="l"/>
              </a:tabLst>
            </a:pPr>
            <a:r>
              <a:rPr lang="es-ES" sz="1600" spc="-10" dirty="0">
                <a:solidFill>
                  <a:srgbClr val="EE4639"/>
                </a:solidFill>
                <a:cs typeface="Source Sans Pro"/>
              </a:rPr>
              <a:t>Cumplimiento de los proveedores o confiabilidad.</a:t>
            </a: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Cumplimiento en las formas de pago.</a:t>
            </a:r>
          </a:p>
        </p:txBody>
      </p:sp>
      <p:sp>
        <p:nvSpPr>
          <p:cNvPr id="7" name="Rectangle 5">
            <a:extLst>
              <a:ext uri="{FF2B5EF4-FFF2-40B4-BE49-F238E27FC236}">
                <a16:creationId xmlns:a16="http://schemas.microsoft.com/office/drawing/2014/main" id="{2A7F570B-0F33-8F4B-AF7B-CA18593B3F7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 name="Grupo 7">
            <a:extLst>
              <a:ext uri="{FF2B5EF4-FFF2-40B4-BE49-F238E27FC236}">
                <a16:creationId xmlns:a16="http://schemas.microsoft.com/office/drawing/2014/main" id="{10B95B5E-5015-5646-8A74-0C4E7FCDE8AD}"/>
              </a:ext>
            </a:extLst>
          </p:cNvPr>
          <p:cNvGrpSpPr/>
          <p:nvPr/>
        </p:nvGrpSpPr>
        <p:grpSpPr>
          <a:xfrm>
            <a:off x="326977" y="917244"/>
            <a:ext cx="3667173" cy="394721"/>
            <a:chOff x="287221" y="917244"/>
            <a:chExt cx="4416441" cy="500394"/>
          </a:xfrm>
        </p:grpSpPr>
        <p:sp>
          <p:nvSpPr>
            <p:cNvPr id="9" name="Rectángulo redondeado 8">
              <a:extLst>
                <a:ext uri="{FF2B5EF4-FFF2-40B4-BE49-F238E27FC236}">
                  <a16:creationId xmlns:a16="http://schemas.microsoft.com/office/drawing/2014/main" id="{705D2F5B-83A6-664C-8E51-F035BBB60195}"/>
                </a:ext>
              </a:extLst>
            </p:cNvPr>
            <p:cNvSpPr/>
            <p:nvPr/>
          </p:nvSpPr>
          <p:spPr>
            <a:xfrm>
              <a:off x="503238" y="917244"/>
              <a:ext cx="4200424"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buSzPct val="100000"/>
                <a:tabLst>
                  <a:tab pos="569913" algn="l"/>
                </a:tabLst>
              </a:pPr>
              <a:r>
                <a:rPr lang="es-ES" sz="1400" b="1" dirty="0">
                  <a:latin typeface="Calibri" charset="0"/>
                  <a:cs typeface="Calibri" charset="0"/>
                </a:rPr>
                <a:t>INDICADORES LOGÍSTICOS DE COMPRAS</a:t>
              </a:r>
              <a:endParaRPr lang="es-PE" sz="1400" b="1" dirty="0">
                <a:latin typeface="Calibri" charset="0"/>
                <a:cs typeface="Calibri" charset="0"/>
              </a:endParaRPr>
            </a:p>
          </p:txBody>
        </p:sp>
        <p:grpSp>
          <p:nvGrpSpPr>
            <p:cNvPr id="10" name="Agrupar 14">
              <a:extLst>
                <a:ext uri="{FF2B5EF4-FFF2-40B4-BE49-F238E27FC236}">
                  <a16:creationId xmlns:a16="http://schemas.microsoft.com/office/drawing/2014/main" id="{4518E5E7-0164-0847-A074-515ADF675CF7}"/>
                </a:ext>
              </a:extLst>
            </p:cNvPr>
            <p:cNvGrpSpPr/>
            <p:nvPr/>
          </p:nvGrpSpPr>
          <p:grpSpPr>
            <a:xfrm>
              <a:off x="287221" y="965530"/>
              <a:ext cx="459474" cy="403823"/>
              <a:chOff x="5892512" y="2805541"/>
              <a:chExt cx="459474" cy="403823"/>
            </a:xfrm>
          </p:grpSpPr>
          <p:sp>
            <p:nvSpPr>
              <p:cNvPr id="11" name="Elipse 10">
                <a:extLst>
                  <a:ext uri="{FF2B5EF4-FFF2-40B4-BE49-F238E27FC236}">
                    <a16:creationId xmlns:a16="http://schemas.microsoft.com/office/drawing/2014/main" id="{17EDDCD0-7B96-F042-8250-1FE9BCBD0A83}"/>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2" name="Elipse 11">
                <a:extLst>
                  <a:ext uri="{FF2B5EF4-FFF2-40B4-BE49-F238E27FC236}">
                    <a16:creationId xmlns:a16="http://schemas.microsoft.com/office/drawing/2014/main" id="{DDDD458D-94DC-A64E-9BE2-D5A5543F4388}"/>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Triángulo 12">
                <a:extLst>
                  <a:ext uri="{FF2B5EF4-FFF2-40B4-BE49-F238E27FC236}">
                    <a16:creationId xmlns:a16="http://schemas.microsoft.com/office/drawing/2014/main" id="{2A07E7A0-2268-CD40-B9DF-A403AE33E40D}"/>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pic>
        <p:nvPicPr>
          <p:cNvPr id="14" name="Imagen 13">
            <a:extLst>
              <a:ext uri="{FF2B5EF4-FFF2-40B4-BE49-F238E27FC236}">
                <a16:creationId xmlns:a16="http://schemas.microsoft.com/office/drawing/2014/main" id="{1C8D2B8A-D1CF-8943-A64A-0D9BC9BD33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60492" y="1817212"/>
            <a:ext cx="3516758" cy="2660650"/>
          </a:xfrm>
          <a:prstGeom prst="rect">
            <a:avLst/>
          </a:prstGeom>
        </p:spPr>
      </p:pic>
    </p:spTree>
    <p:extLst>
      <p:ext uri="{BB962C8B-B14F-4D97-AF65-F5344CB8AC3E}">
        <p14:creationId xmlns:p14="http://schemas.microsoft.com/office/powerpoint/2010/main" val="117761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973753"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COSTO DE UNA ORDEN DE COMPRA</a:t>
            </a:r>
            <a:endParaRPr lang="es-PE"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Costos por el inventario generado</a:t>
            </a: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Costos directos de la gestión: planilla, electricidad, agua, papelería, teléfonos, transporte, etc.</a:t>
            </a: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Indicador: </a:t>
            </a:r>
            <a:r>
              <a:rPr lang="es-ES" sz="1600" spc="-10" dirty="0">
                <a:solidFill>
                  <a:srgbClr val="EE4639"/>
                </a:solidFill>
                <a:cs typeface="Source Sans Pro"/>
              </a:rPr>
              <a:t>Costo por Orden de Compra</a:t>
            </a:r>
          </a:p>
        </p:txBody>
      </p:sp>
      <p:pic>
        <p:nvPicPr>
          <p:cNvPr id="2" name="Imagen 1">
            <a:extLst>
              <a:ext uri="{FF2B5EF4-FFF2-40B4-BE49-F238E27FC236}">
                <a16:creationId xmlns:a16="http://schemas.microsoft.com/office/drawing/2014/main" id="{801DBA05-DF3B-D6EF-FD80-8B41F891E093}"/>
              </a:ext>
            </a:extLst>
          </p:cNvPr>
          <p:cNvPicPr>
            <a:picLocks noChangeAspect="1"/>
          </p:cNvPicPr>
          <p:nvPr/>
        </p:nvPicPr>
        <p:blipFill>
          <a:blip r:embed="rId3"/>
          <a:stretch>
            <a:fillRect/>
          </a:stretch>
        </p:blipFill>
        <p:spPr>
          <a:xfrm>
            <a:off x="2273300" y="2268951"/>
            <a:ext cx="4597400" cy="975939"/>
          </a:xfrm>
          <a:prstGeom prst="rect">
            <a:avLst/>
          </a:prstGeom>
        </p:spPr>
      </p:pic>
      <p:sp>
        <p:nvSpPr>
          <p:cNvPr id="4" name="CuadroTexto 3">
            <a:extLst>
              <a:ext uri="{FF2B5EF4-FFF2-40B4-BE49-F238E27FC236}">
                <a16:creationId xmlns:a16="http://schemas.microsoft.com/office/drawing/2014/main" id="{FBE55C57-A267-CEB7-0F95-05BCF459A34D}"/>
              </a:ext>
            </a:extLst>
          </p:cNvPr>
          <p:cNvSpPr txBox="1"/>
          <p:nvPr/>
        </p:nvSpPr>
        <p:spPr>
          <a:xfrm>
            <a:off x="503238" y="3539199"/>
            <a:ext cx="8175292" cy="984885"/>
          </a:xfrm>
          <a:prstGeom prst="rect">
            <a:avLst/>
          </a:prstGeom>
          <a:noFill/>
        </p:spPr>
        <p:txBody>
          <a:bodyPr wrap="square" lIns="0" tIns="0" rIns="0" bIns="0" rtlCol="0">
            <a:spAutoFit/>
          </a:bodyPr>
          <a:lstStyle/>
          <a:p>
            <a:r>
              <a:rPr lang="es-ES" sz="1600" dirty="0"/>
              <a:t>Este indicador debe ir disminuyendo todos los años por los avances en la automatización y los sistemas que simplifican los procesos. En muchos casos la compra la realiza en forma automática los sistemas ERP basado en modelos de inventarios como el punto de reorden y también por medio de subastas electrónicas en donde casi no hay participación humana.</a:t>
            </a:r>
            <a:endParaRPr lang="es-PE" sz="1600" dirty="0"/>
          </a:p>
        </p:txBody>
      </p:sp>
      <p:sp>
        <p:nvSpPr>
          <p:cNvPr id="6" name="Rectangle 5">
            <a:extLst>
              <a:ext uri="{FF2B5EF4-FFF2-40B4-BE49-F238E27FC236}">
                <a16:creationId xmlns:a16="http://schemas.microsoft.com/office/drawing/2014/main" id="{1739B8C2-13C8-A841-BF2B-CA3D29AA5AE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589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172451" cy="278537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CONFIABILIDAD DE LOS PROVEEDORES</a:t>
            </a:r>
            <a:endParaRPr lang="es-PE" sz="1600" b="1"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La confiabilidad se mide en base al tiempo y la calidad en las entregas. Por ejemplo, si un proveedor entrega el 85 % a tiempo, pero de las entregas 95 % son de buena calidad (sin rechazos u observaciones) su confiabilidad se mide de esta manera: </a:t>
            </a: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Los pesos son los criterios que se le asigna al tiempo y a la calidad y estos varían para cada empresa. En este ejemplo, si los pesos son 25 % al tiempo y 75 % a la calidad, quiere decir que se le da más importancia al criterio de calidad. En este caso el resultado de </a:t>
            </a:r>
            <a:r>
              <a:rPr lang="es-ES" sz="1600" b="1" spc="-10" dirty="0">
                <a:solidFill>
                  <a:srgbClr val="262626"/>
                </a:solidFill>
                <a:cs typeface="Source Sans Pro"/>
              </a:rPr>
              <a:t>confiabilidad es 92.5 % </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7555DEE1-B643-CB58-9393-62291A87A41B}"/>
                  </a:ext>
                </a:extLst>
              </p:cNvPr>
              <p:cNvSpPr txBox="1"/>
              <p:nvPr/>
            </p:nvSpPr>
            <p:spPr>
              <a:xfrm>
                <a:off x="1975135" y="2254175"/>
                <a:ext cx="5193729" cy="307777"/>
              </a:xfrm>
              <a:prstGeom prst="rect">
                <a:avLst/>
              </a:prstGeom>
              <a:noFill/>
            </p:spPr>
            <p:txBody>
              <a:bodyPr wrap="none" lIns="0" tIns="0" rIns="0" bIns="0" rtlCol="0">
                <a:spAutoFit/>
              </a:bodyPr>
              <a:lstStyle/>
              <a:p>
                <a:r>
                  <a:rPr lang="es-PE" sz="2000" dirty="0"/>
                  <a:t>Confiabilidad </a:t>
                </a:r>
                <a14:m>
                  <m:oMath xmlns:m="http://schemas.openxmlformats.org/officeDocument/2006/math">
                    <m:r>
                      <a:rPr lang="es-PE" sz="2000" i="1" smtClean="0">
                        <a:latin typeface="Cambria Math" panose="02040503050406030204" pitchFamily="18" charset="0"/>
                      </a:rPr>
                      <m:t>=</m:t>
                    </m:r>
                    <m:r>
                      <a:rPr lang="es-ES" sz="2000" b="0" i="1" smtClean="0">
                        <a:latin typeface="Cambria Math" panose="02040503050406030204" pitchFamily="18" charset="0"/>
                      </a:rPr>
                      <m:t>0.85 </m:t>
                    </m:r>
                    <m:r>
                      <a:rPr lang="es-ES" sz="2000" b="0" i="1" smtClean="0">
                        <a:latin typeface="Cambria Math" panose="02040503050406030204" pitchFamily="18" charset="0"/>
                      </a:rPr>
                      <m:t>𝑥</m:t>
                    </m:r>
                    <m:r>
                      <a:rPr lang="es-ES" sz="2000" b="0" i="1" smtClean="0">
                        <a:latin typeface="Cambria Math" panose="02040503050406030204" pitchFamily="18" charset="0"/>
                      </a:rPr>
                      <m:t> </m:t>
                    </m:r>
                    <m:r>
                      <a:rPr lang="es-ES" sz="2000" b="0" i="1" smtClean="0">
                        <a:latin typeface="Cambria Math" panose="02040503050406030204" pitchFamily="18" charset="0"/>
                      </a:rPr>
                      <m:t>𝑃𝐸𝑆𝑂</m:t>
                    </m:r>
                    <m:r>
                      <a:rPr lang="es-ES" sz="2000" b="0" i="1" smtClean="0">
                        <a:latin typeface="Cambria Math" panose="02040503050406030204" pitchFamily="18" charset="0"/>
                      </a:rPr>
                      <m:t> </m:t>
                    </m:r>
                    <m:r>
                      <a:rPr lang="es-ES" sz="2000" b="0" i="1" smtClean="0">
                        <a:latin typeface="Cambria Math" panose="02040503050406030204" pitchFamily="18" charset="0"/>
                      </a:rPr>
                      <m:t>𝐴</m:t>
                    </m:r>
                    <m:r>
                      <a:rPr lang="es-ES" sz="2000" b="0" i="1" smtClean="0">
                        <a:latin typeface="Cambria Math" panose="02040503050406030204" pitchFamily="18" charset="0"/>
                      </a:rPr>
                      <m:t>+0.95 </m:t>
                    </m:r>
                    <m:r>
                      <a:rPr lang="es-ES" sz="2000" b="0" i="1" smtClean="0">
                        <a:latin typeface="Cambria Math" panose="02040503050406030204" pitchFamily="18" charset="0"/>
                      </a:rPr>
                      <m:t>𝑥</m:t>
                    </m:r>
                    <m:r>
                      <a:rPr lang="es-ES" sz="2000" b="0" i="1" smtClean="0">
                        <a:latin typeface="Cambria Math" panose="02040503050406030204" pitchFamily="18" charset="0"/>
                      </a:rPr>
                      <m:t> </m:t>
                    </m:r>
                    <m:r>
                      <a:rPr lang="es-ES" sz="2000" b="0" i="1" smtClean="0">
                        <a:latin typeface="Cambria Math" panose="02040503050406030204" pitchFamily="18" charset="0"/>
                      </a:rPr>
                      <m:t>𝑃𝐸𝑆𝑂</m:t>
                    </m:r>
                    <m:r>
                      <a:rPr lang="es-ES" sz="2000" b="0" i="1" smtClean="0">
                        <a:latin typeface="Cambria Math" panose="02040503050406030204" pitchFamily="18" charset="0"/>
                      </a:rPr>
                      <m:t> </m:t>
                    </m:r>
                    <m:r>
                      <a:rPr lang="es-ES" sz="2000" b="0" i="1" smtClean="0">
                        <a:latin typeface="Cambria Math" panose="02040503050406030204" pitchFamily="18" charset="0"/>
                      </a:rPr>
                      <m:t>𝐵</m:t>
                    </m:r>
                  </m:oMath>
                </a14:m>
                <a:endParaRPr lang="es-PE" sz="2000" dirty="0"/>
              </a:p>
            </p:txBody>
          </p:sp>
        </mc:Choice>
        <mc:Fallback xmlns="">
          <p:sp>
            <p:nvSpPr>
              <p:cNvPr id="4" name="CuadroTexto 3">
                <a:extLst>
                  <a:ext uri="{FF2B5EF4-FFF2-40B4-BE49-F238E27FC236}">
                    <a16:creationId xmlns:a16="http://schemas.microsoft.com/office/drawing/2014/main" id="{7555DEE1-B643-CB58-9393-62291A87A41B}"/>
                  </a:ext>
                </a:extLst>
              </p:cNvPr>
              <p:cNvSpPr txBox="1">
                <a:spLocks noRot="1" noChangeAspect="1" noMove="1" noResize="1" noEditPoints="1" noAdjustHandles="1" noChangeArrowheads="1" noChangeShapeType="1" noTextEdit="1"/>
              </p:cNvSpPr>
              <p:nvPr/>
            </p:nvSpPr>
            <p:spPr>
              <a:xfrm>
                <a:off x="1975135" y="2254175"/>
                <a:ext cx="5193729" cy="307777"/>
              </a:xfrm>
              <a:prstGeom prst="rect">
                <a:avLst/>
              </a:prstGeom>
              <a:blipFill>
                <a:blip r:embed="rId3"/>
                <a:stretch>
                  <a:fillRect l="-2927" t="-24000" r="-488" b="-48000"/>
                </a:stretch>
              </a:blipFill>
            </p:spPr>
            <p:txBody>
              <a:bodyPr/>
              <a:lstStyle/>
              <a:p>
                <a:r>
                  <a:rPr lang="es-ES_tradnl">
                    <a:noFill/>
                  </a:rPr>
                  <a:t> </a:t>
                </a:r>
              </a:p>
            </p:txBody>
          </p:sp>
        </mc:Fallback>
      </mc:AlternateContent>
      <p:sp>
        <p:nvSpPr>
          <p:cNvPr id="6" name="Rectangle 5">
            <a:extLst>
              <a:ext uri="{FF2B5EF4-FFF2-40B4-BE49-F238E27FC236}">
                <a16:creationId xmlns:a16="http://schemas.microsoft.com/office/drawing/2014/main" id="{9A33C703-802E-6941-91AF-3C7E9740AD6D}"/>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098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4E182D7-9ACD-8A8C-A6CA-C28AC32214D2}"/>
              </a:ext>
            </a:extLst>
          </p:cNvPr>
          <p:cNvPicPr>
            <a:picLocks noChangeAspect="1"/>
          </p:cNvPicPr>
          <p:nvPr/>
        </p:nvPicPr>
        <p:blipFill rotWithShape="1">
          <a:blip r:embed="rId3"/>
          <a:srcRect b="7785"/>
          <a:stretch/>
        </p:blipFill>
        <p:spPr>
          <a:xfrm>
            <a:off x="4751388" y="2820987"/>
            <a:ext cx="3924300" cy="2413001"/>
          </a:xfrm>
          <a:prstGeom prst="rect">
            <a:avLst/>
          </a:prstGeom>
        </p:spPr>
      </p:pic>
      <p:pic>
        <p:nvPicPr>
          <p:cNvPr id="18" name="Imagen 17">
            <a:extLst>
              <a:ext uri="{FF2B5EF4-FFF2-40B4-BE49-F238E27FC236}">
                <a16:creationId xmlns:a16="http://schemas.microsoft.com/office/drawing/2014/main" id="{798BB4EA-72AA-3F4A-82EE-9825D4E14A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1388" y="494426"/>
            <a:ext cx="3924300" cy="2276206"/>
          </a:xfrm>
          <a:prstGeom prst="rect">
            <a:avLst/>
          </a:prstGeom>
        </p:spPr>
      </p:pic>
      <p:sp>
        <p:nvSpPr>
          <p:cNvPr id="3" name="object 7"/>
          <p:cNvSpPr txBox="1"/>
          <p:nvPr/>
        </p:nvSpPr>
        <p:spPr>
          <a:xfrm>
            <a:off x="503238" y="1529491"/>
            <a:ext cx="3889376" cy="3693319"/>
          </a:xfrm>
          <a:prstGeom prst="rect">
            <a:avLst/>
          </a:prstGeom>
        </p:spPr>
        <p:txBody>
          <a:bodyPr vert="horz" wrap="square" lIns="0" tIns="0" rIns="0" bIns="0" rtlCol="0">
            <a:spAutoFit/>
          </a:bodyPr>
          <a:lstStyle/>
          <a:p>
            <a:pPr marL="11725">
              <a:buSzPct val="100000"/>
              <a:tabLst>
                <a:tab pos="121285" algn="l"/>
              </a:tabLst>
            </a:pPr>
            <a:r>
              <a:rPr lang="es-ES" sz="1500" spc="-10" dirty="0">
                <a:cs typeface="Source Sans Pro"/>
              </a:rPr>
              <a:t>Pueden clasificarse en 4 tipos: costos de espacio, de instalaciones, manipulación y costos ocultos. Entre los más importantes se tienen los siguientes:</a:t>
            </a:r>
          </a:p>
          <a:p>
            <a:pPr marL="297475" indent="-285750">
              <a:buSzPct val="100000"/>
              <a:buFont typeface="Arial" panose="020B0604020202020204" pitchFamily="34" charset="0"/>
              <a:buChar char="•"/>
              <a:tabLst>
                <a:tab pos="121285" algn="l"/>
              </a:tabLst>
            </a:pPr>
            <a:endParaRPr lang="es-ES" sz="1500" spc="-10" dirty="0">
              <a:cs typeface="Source Sans Pro"/>
            </a:endParaRPr>
          </a:p>
          <a:p>
            <a:pPr marL="177800" indent="-166688">
              <a:buSzPct val="100000"/>
              <a:buFont typeface="Arial" panose="020B0604020202020204" pitchFamily="34" charset="0"/>
              <a:buChar char="•"/>
              <a:tabLst>
                <a:tab pos="120650" algn="l"/>
              </a:tabLst>
            </a:pPr>
            <a:r>
              <a:rPr lang="es-ES" sz="1500" spc="-10" dirty="0">
                <a:cs typeface="Source Sans Pro"/>
              </a:rPr>
              <a:t>Eficiencia de recepción.</a:t>
            </a:r>
          </a:p>
          <a:p>
            <a:pPr marL="177800" indent="-166688">
              <a:buSzPct val="100000"/>
              <a:buFont typeface="Arial" panose="020B0604020202020204" pitchFamily="34" charset="0"/>
              <a:buChar char="•"/>
              <a:tabLst>
                <a:tab pos="120650" algn="l"/>
              </a:tabLst>
            </a:pPr>
            <a:r>
              <a:rPr lang="es-ES" sz="1500" spc="-10" dirty="0">
                <a:cs typeface="Source Sans Pro"/>
              </a:rPr>
              <a:t>Precisión de </a:t>
            </a:r>
            <a:r>
              <a:rPr lang="es-ES" sz="1500" i="1" spc="-10" dirty="0">
                <a:cs typeface="Source Sans Pro"/>
              </a:rPr>
              <a:t>picking.</a:t>
            </a:r>
          </a:p>
          <a:p>
            <a:pPr marL="177800" indent="-166688">
              <a:buSzPct val="100000"/>
              <a:buFont typeface="Arial" panose="020B0604020202020204" pitchFamily="34" charset="0"/>
              <a:buChar char="•"/>
              <a:tabLst>
                <a:tab pos="120650" algn="l"/>
              </a:tabLst>
            </a:pPr>
            <a:r>
              <a:rPr lang="es-ES" sz="1500" spc="-10" dirty="0">
                <a:cs typeface="Source Sans Pro"/>
              </a:rPr>
              <a:t>Costo de preparación de pedidos.</a:t>
            </a:r>
          </a:p>
          <a:p>
            <a:pPr marL="177800" indent="-166688">
              <a:buSzPct val="100000"/>
              <a:buFont typeface="Arial" panose="020B0604020202020204" pitchFamily="34" charset="0"/>
              <a:buChar char="•"/>
              <a:tabLst>
                <a:tab pos="120650" algn="l"/>
              </a:tabLst>
            </a:pPr>
            <a:r>
              <a:rPr lang="es-ES" sz="1500" spc="-10" dirty="0">
                <a:cs typeface="Source Sans Pro"/>
              </a:rPr>
              <a:t>Utilización del espacio / capacidad.</a:t>
            </a:r>
          </a:p>
          <a:p>
            <a:pPr marL="177800" indent="-166688">
              <a:buSzPct val="100000"/>
              <a:buFont typeface="Arial" panose="020B0604020202020204" pitchFamily="34" charset="0"/>
              <a:buChar char="•"/>
              <a:tabLst>
                <a:tab pos="120650" algn="l"/>
              </a:tabLst>
            </a:pPr>
            <a:r>
              <a:rPr lang="es-ES" sz="1500" spc="-10" dirty="0">
                <a:cs typeface="Source Sans Pro"/>
              </a:rPr>
              <a:t>Obsolescencia de productos.</a:t>
            </a:r>
          </a:p>
          <a:p>
            <a:pPr marL="177800" indent="-166688">
              <a:buSzPct val="100000"/>
              <a:buFont typeface="Arial" panose="020B0604020202020204" pitchFamily="34" charset="0"/>
              <a:buChar char="•"/>
              <a:tabLst>
                <a:tab pos="120650" algn="l"/>
              </a:tabLst>
            </a:pPr>
            <a:r>
              <a:rPr lang="es-ES" sz="1500" spc="-10" dirty="0">
                <a:cs typeface="Source Sans Pro"/>
              </a:rPr>
              <a:t>Costos de inventario y de almacenamiento.</a:t>
            </a:r>
          </a:p>
          <a:p>
            <a:pPr marL="177800" indent="-166688">
              <a:buClr>
                <a:srgbClr val="EE4639"/>
              </a:buClr>
              <a:buSzPct val="100000"/>
              <a:buFont typeface="Arial" panose="020B0604020202020204" pitchFamily="34" charset="0"/>
              <a:buChar char="•"/>
              <a:tabLst>
                <a:tab pos="120650" algn="l"/>
              </a:tabLst>
            </a:pPr>
            <a:r>
              <a:rPr lang="es-ES" sz="1500" spc="-10" dirty="0">
                <a:solidFill>
                  <a:srgbClr val="EE4639"/>
                </a:solidFill>
                <a:cs typeface="Source Sans Pro"/>
              </a:rPr>
              <a:t>Exactitud de los Registros de Inventarios ERI.</a:t>
            </a:r>
          </a:p>
          <a:p>
            <a:pPr marL="177800" indent="-166688">
              <a:buClr>
                <a:srgbClr val="EE4639"/>
              </a:buClr>
              <a:buSzPct val="100000"/>
              <a:buFont typeface="Arial" panose="020B0604020202020204" pitchFamily="34" charset="0"/>
              <a:buChar char="•"/>
              <a:tabLst>
                <a:tab pos="120650" algn="l"/>
              </a:tabLst>
            </a:pPr>
            <a:endParaRPr lang="es-ES" sz="1500" spc="-10" dirty="0">
              <a:solidFill>
                <a:srgbClr val="EE4639"/>
              </a:solidFill>
              <a:cs typeface="Source Sans Pro"/>
            </a:endParaRPr>
          </a:p>
          <a:p>
            <a:pPr marL="11112">
              <a:buClr>
                <a:srgbClr val="EE4639"/>
              </a:buClr>
              <a:buSzPct val="100000"/>
              <a:tabLst>
                <a:tab pos="120650" algn="l"/>
              </a:tabLst>
            </a:pPr>
            <a:r>
              <a:rPr lang="es-ES" sz="1500" dirty="0"/>
              <a:t>Los costos de preparación de pedidos o </a:t>
            </a:r>
            <a:r>
              <a:rPr lang="es-ES" sz="1500" i="1" dirty="0" err="1"/>
              <a:t>picking</a:t>
            </a:r>
            <a:r>
              <a:rPr lang="es-ES" sz="1500" dirty="0"/>
              <a:t> representan los costos más elevados en un almacén.</a:t>
            </a:r>
            <a:endParaRPr lang="es-PE" sz="1500" dirty="0"/>
          </a:p>
          <a:p>
            <a:pPr marL="177800" indent="-166688">
              <a:buClr>
                <a:srgbClr val="EE4639"/>
              </a:buClr>
              <a:buSzPct val="100000"/>
              <a:buFont typeface="Arial" panose="020B0604020202020204" pitchFamily="34" charset="0"/>
              <a:buChar char="•"/>
              <a:tabLst>
                <a:tab pos="120650" algn="l"/>
              </a:tabLst>
            </a:pPr>
            <a:endParaRPr lang="es-PE" sz="1500" spc="-10" dirty="0">
              <a:solidFill>
                <a:srgbClr val="EE4639"/>
              </a:solidFill>
              <a:cs typeface="Source Sans Pro"/>
            </a:endParaRPr>
          </a:p>
        </p:txBody>
      </p:sp>
      <p:sp>
        <p:nvSpPr>
          <p:cNvPr id="9" name="Rectangle 5">
            <a:extLst>
              <a:ext uri="{FF2B5EF4-FFF2-40B4-BE49-F238E27FC236}">
                <a16:creationId xmlns:a16="http://schemas.microsoft.com/office/drawing/2014/main" id="{279C7A92-81C9-C143-9605-E26DFE28363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INDICADORES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0" name="Grupo 9">
            <a:extLst>
              <a:ext uri="{FF2B5EF4-FFF2-40B4-BE49-F238E27FC236}">
                <a16:creationId xmlns:a16="http://schemas.microsoft.com/office/drawing/2014/main" id="{1C46820A-E6A4-D54F-8E34-21157C881451}"/>
              </a:ext>
            </a:extLst>
          </p:cNvPr>
          <p:cNvGrpSpPr/>
          <p:nvPr/>
        </p:nvGrpSpPr>
        <p:grpSpPr>
          <a:xfrm>
            <a:off x="326977" y="917244"/>
            <a:ext cx="4111673" cy="394721"/>
            <a:chOff x="287221" y="917244"/>
            <a:chExt cx="4951760" cy="500394"/>
          </a:xfrm>
        </p:grpSpPr>
        <p:sp>
          <p:nvSpPr>
            <p:cNvPr id="11" name="Rectángulo redondeado 10">
              <a:extLst>
                <a:ext uri="{FF2B5EF4-FFF2-40B4-BE49-F238E27FC236}">
                  <a16:creationId xmlns:a16="http://schemas.microsoft.com/office/drawing/2014/main" id="{B7A4BF0F-1A65-B344-A04E-EDB826BA92CC}"/>
                </a:ext>
              </a:extLst>
            </p:cNvPr>
            <p:cNvSpPr/>
            <p:nvPr/>
          </p:nvSpPr>
          <p:spPr>
            <a:xfrm>
              <a:off x="503238" y="917244"/>
              <a:ext cx="4735743"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buSzPct val="100000"/>
                <a:tabLst>
                  <a:tab pos="569913" algn="l"/>
                </a:tabLst>
              </a:pPr>
              <a:r>
                <a:rPr lang="es-ES" sz="1400" b="1" dirty="0">
                  <a:latin typeface="Calibri" charset="0"/>
                  <a:cs typeface="Calibri" charset="0"/>
                </a:rPr>
                <a:t>INDICADORES VINCULADOS CON ALMACENES</a:t>
              </a:r>
              <a:endParaRPr lang="es-PE" sz="1400" b="1" dirty="0">
                <a:latin typeface="Calibri" charset="0"/>
                <a:cs typeface="Calibri" charset="0"/>
              </a:endParaRPr>
            </a:p>
          </p:txBody>
        </p:sp>
        <p:grpSp>
          <p:nvGrpSpPr>
            <p:cNvPr id="12" name="Agrupar 14">
              <a:extLst>
                <a:ext uri="{FF2B5EF4-FFF2-40B4-BE49-F238E27FC236}">
                  <a16:creationId xmlns:a16="http://schemas.microsoft.com/office/drawing/2014/main" id="{582298B9-4453-3B4B-9270-941737501B4E}"/>
                </a:ext>
              </a:extLst>
            </p:cNvPr>
            <p:cNvGrpSpPr/>
            <p:nvPr/>
          </p:nvGrpSpPr>
          <p:grpSpPr>
            <a:xfrm>
              <a:off x="287221" y="965530"/>
              <a:ext cx="459474" cy="403823"/>
              <a:chOff x="5892512" y="2805541"/>
              <a:chExt cx="459474" cy="403823"/>
            </a:xfrm>
          </p:grpSpPr>
          <p:sp>
            <p:nvSpPr>
              <p:cNvPr id="13" name="Elipse 12">
                <a:extLst>
                  <a:ext uri="{FF2B5EF4-FFF2-40B4-BE49-F238E27FC236}">
                    <a16:creationId xmlns:a16="http://schemas.microsoft.com/office/drawing/2014/main" id="{EED99531-F3D7-1B40-A194-EF8F10B5E29F}"/>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Elipse 13">
                <a:extLst>
                  <a:ext uri="{FF2B5EF4-FFF2-40B4-BE49-F238E27FC236}">
                    <a16:creationId xmlns:a16="http://schemas.microsoft.com/office/drawing/2014/main" id="{39F0833B-70C1-A24D-9A8F-A859517E7D90}"/>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Triángulo 14">
                <a:extLst>
                  <a:ext uri="{FF2B5EF4-FFF2-40B4-BE49-F238E27FC236}">
                    <a16:creationId xmlns:a16="http://schemas.microsoft.com/office/drawing/2014/main" id="{A3C5CEB5-C39B-AB45-9E42-4DD958EFFD79}"/>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29677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Yge96mEv"/>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13533</TotalTime>
  <Words>3815</Words>
  <Application>Microsoft Office PowerPoint</Application>
  <PresentationFormat>Presentación en pantalla (16:10)</PresentationFormat>
  <Paragraphs>485</Paragraphs>
  <Slides>52</Slides>
  <Notes>48</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52</vt:i4>
      </vt:variant>
    </vt:vector>
  </HeadingPairs>
  <TitlesOfParts>
    <vt:vector size="61" baseType="lpstr">
      <vt:lpstr>Arial</vt:lpstr>
      <vt:lpstr>Calibri</vt:lpstr>
      <vt:lpstr>Cambria Math</vt:lpstr>
      <vt:lpstr>Graphik Bold</vt:lpstr>
      <vt:lpstr>Graphik Regular</vt:lpstr>
      <vt:lpstr>Graphik-Medium</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ISIL</dc:creator>
  <cp:lastModifiedBy>Rosa Maria Muñoz Mendo</cp:lastModifiedBy>
  <cp:revision>867</cp:revision>
  <cp:lastPrinted>2018-01-16T21:42:59Z</cp:lastPrinted>
  <dcterms:created xsi:type="dcterms:W3CDTF">2016-10-06T14:52:02Z</dcterms:created>
  <dcterms:modified xsi:type="dcterms:W3CDTF">2024-08-09T17:12:02Z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